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Action1.xml" ContentType="application/vnd.ms-office.inkAction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57" r:id="rId4"/>
    <p:sldId id="268" r:id="rId5"/>
    <p:sldId id="269" r:id="rId6"/>
    <p:sldId id="267" r:id="rId7"/>
    <p:sldId id="271" r:id="rId8"/>
    <p:sldId id="274" r:id="rId9"/>
    <p:sldId id="277" r:id="rId10"/>
    <p:sldId id="258" r:id="rId11"/>
    <p:sldId id="27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706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30221912479817E-2"/>
          <c:y val="3.8646273858753327E-2"/>
          <c:w val="0.92791383914512138"/>
          <c:h val="0.801553223399331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'Sensitivity Property Count'!$B$1</c:f>
              <c:strCache>
                <c:ptCount val="1"/>
                <c:pt idx="0">
                  <c:v>Property 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'Sensitivity Property Count'!$A$2:$A$4</c:f>
              <c:strCache>
                <c:ptCount val="3"/>
                <c:pt idx="0">
                  <c:v>Model Assumptions</c:v>
                </c:pt>
                <c:pt idx="1">
                  <c:v>Assumptions that lead to Minimum Profit</c:v>
                </c:pt>
                <c:pt idx="2">
                  <c:v>Assumptions that lead to Maximum Profit</c:v>
                </c:pt>
              </c:strCache>
            </c:strRef>
          </c:cat>
          <c:val>
            <c:numRef>
              <c:f>'Sensitivity Property Count'!$B$2:$B$4</c:f>
              <c:numCache>
                <c:formatCode>General</c:formatCode>
                <c:ptCount val="3"/>
                <c:pt idx="0">
                  <c:v>16</c:v>
                </c:pt>
                <c:pt idx="1">
                  <c:v>9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8B-4F8D-B9E5-577AD71E0C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527800"/>
        <c:axId val="218219840"/>
      </c:bar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(In</a:t>
            </a:r>
            <a:r>
              <a:rPr lang="en-US" baseline="0" dirty="0"/>
              <a:t> Millions) 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Cash Flow, Conversion Year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Model Assumptions</c:v>
                </c:pt>
                <c:pt idx="1">
                  <c:v>Max Assumptions</c:v>
                </c:pt>
                <c:pt idx="2">
                  <c:v>Min Assumptions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0.4</c:v>
                </c:pt>
                <c:pt idx="1">
                  <c:v>1.4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D-46E2-A83D-762EDF764D5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Cash Flow, After Conversion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Model Assumptions</c:v>
                </c:pt>
                <c:pt idx="1">
                  <c:v>Max Assumptions</c:v>
                </c:pt>
                <c:pt idx="2">
                  <c:v>Min Assumptions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1.4</c:v>
                </c:pt>
                <c:pt idx="1">
                  <c:v>2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D-46E2-A83D-762EDF764D5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Profits, Conversion Year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Model Assumptions</c:v>
                </c:pt>
                <c:pt idx="1">
                  <c:v>Max Assumptions</c:v>
                </c:pt>
                <c:pt idx="2">
                  <c:v>Min Assumptions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1.4</c:v>
                </c:pt>
                <c:pt idx="1">
                  <c:v>2.2000000000000002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6D-46E2-A83D-762EDF764D5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Profits, After Conversion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Model Assumptions</c:v>
                </c:pt>
                <c:pt idx="1">
                  <c:v>Max Assumptions</c:v>
                </c:pt>
                <c:pt idx="2">
                  <c:v>Min Assumptions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1.1000000000000001</c:v>
                </c:pt>
                <c:pt idx="1">
                  <c:v>1.9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6D-46E2-A83D-762EDF764D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95548016"/>
        <c:axId val="2095545104"/>
      </c:barChart>
      <c:catAx>
        <c:axId val="2095548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545104"/>
        <c:crosses val="autoZero"/>
        <c:auto val="1"/>
        <c:lblAlgn val="ctr"/>
        <c:lblOffset val="100"/>
        <c:noMultiLvlLbl val="0"/>
      </c:catAx>
      <c:valAx>
        <c:axId val="2095545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54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F49EBA-9A3F-4E9E-ACA3-E45765A831A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919AD8-CB0A-47CE-A012-622F109A0A49}">
      <dgm:prSet phldrT="[Text]"/>
      <dgm:spPr/>
      <dgm:t>
        <a:bodyPr/>
        <a:lstStyle/>
        <a:p>
          <a:r>
            <a:rPr lang="en-US" dirty="0"/>
            <a:t>Path 1: </a:t>
          </a:r>
        </a:p>
        <a:p>
          <a:r>
            <a:rPr lang="en-US" dirty="0"/>
            <a:t>Convert Only the “Top” Prospects </a:t>
          </a:r>
        </a:p>
      </dgm:t>
    </dgm:pt>
    <dgm:pt modelId="{E18B3561-F744-4781-84ED-1058449AE09B}" type="parTrans" cxnId="{8E9F3CA1-3D47-411B-AB93-F7458BFED5C5}">
      <dgm:prSet/>
      <dgm:spPr/>
      <dgm:t>
        <a:bodyPr/>
        <a:lstStyle/>
        <a:p>
          <a:endParaRPr lang="en-US"/>
        </a:p>
      </dgm:t>
    </dgm:pt>
    <dgm:pt modelId="{FA506FF5-F7E0-47CA-AB42-CB324FA13B6B}" type="sibTrans" cxnId="{8E9F3CA1-3D47-411B-AB93-F7458BFED5C5}">
      <dgm:prSet/>
      <dgm:spPr/>
      <dgm:t>
        <a:bodyPr/>
        <a:lstStyle/>
        <a:p>
          <a:endParaRPr lang="en-US"/>
        </a:p>
      </dgm:t>
    </dgm:pt>
    <dgm:pt modelId="{2E7A2E44-11DB-42B1-BFDD-604DFF03E3E3}">
      <dgm:prSet phldrT="[Text]"/>
      <dgm:spPr/>
      <dgm:t>
        <a:bodyPr/>
        <a:lstStyle/>
        <a:p>
          <a:r>
            <a:rPr lang="en-US" dirty="0"/>
            <a:t>Path 2: </a:t>
          </a:r>
        </a:p>
        <a:p>
          <a:r>
            <a:rPr lang="en-US" dirty="0"/>
            <a:t>Convert All Prospects Over Threshold </a:t>
          </a:r>
        </a:p>
      </dgm:t>
    </dgm:pt>
    <dgm:pt modelId="{067E8792-DAE6-41CD-9AF0-4BF8F8E53803}" type="parTrans" cxnId="{FFBE85B3-0B6F-4278-ABF9-68C729EB062E}">
      <dgm:prSet/>
      <dgm:spPr/>
      <dgm:t>
        <a:bodyPr/>
        <a:lstStyle/>
        <a:p>
          <a:endParaRPr lang="en-US"/>
        </a:p>
      </dgm:t>
    </dgm:pt>
    <dgm:pt modelId="{00B1D089-4C49-4847-BB03-9F6ABBE94A38}" type="sibTrans" cxnId="{FFBE85B3-0B6F-4278-ABF9-68C729EB062E}">
      <dgm:prSet/>
      <dgm:spPr/>
      <dgm:t>
        <a:bodyPr/>
        <a:lstStyle/>
        <a:p>
          <a:endParaRPr lang="en-US"/>
        </a:p>
      </dgm:t>
    </dgm:pt>
    <dgm:pt modelId="{75FEF0AE-B79A-4620-9A49-CAFC3A18A1CD}">
      <dgm:prSet phldrT="[Text]"/>
      <dgm:spPr>
        <a:noFill/>
      </dgm:spPr>
      <dgm:t>
        <a:bodyPr/>
        <a:lstStyle/>
        <a:p>
          <a:r>
            <a:rPr lang="en-US" dirty="0"/>
            <a:t>Maximizes Return </a:t>
          </a:r>
        </a:p>
      </dgm:t>
    </dgm:pt>
    <dgm:pt modelId="{FE60BAE2-A26C-4AFC-9D89-73104AFDEC3D}" type="parTrans" cxnId="{462F83D8-D3F7-4F87-AC28-E277C1A60D34}">
      <dgm:prSet/>
      <dgm:spPr/>
      <dgm:t>
        <a:bodyPr/>
        <a:lstStyle/>
        <a:p>
          <a:endParaRPr lang="en-US"/>
        </a:p>
      </dgm:t>
    </dgm:pt>
    <dgm:pt modelId="{D9D7C6DD-B069-422F-98B7-4ACA151C3A06}" type="sibTrans" cxnId="{462F83D8-D3F7-4F87-AC28-E277C1A60D34}">
      <dgm:prSet/>
      <dgm:spPr/>
      <dgm:t>
        <a:bodyPr/>
        <a:lstStyle/>
        <a:p>
          <a:endParaRPr lang="en-US"/>
        </a:p>
      </dgm:t>
    </dgm:pt>
    <dgm:pt modelId="{287E4719-B00A-4EB5-A89F-E22A014D816C}">
      <dgm:prSet phldrT="[Text]"/>
      <dgm:spPr>
        <a:noFill/>
      </dgm:spPr>
      <dgm:t>
        <a:bodyPr/>
        <a:lstStyle/>
        <a:p>
          <a:r>
            <a:rPr lang="en-US" dirty="0"/>
            <a:t>Increased Diversity in Investment </a:t>
          </a:r>
        </a:p>
      </dgm:t>
    </dgm:pt>
    <dgm:pt modelId="{0CBDBADC-A3ED-4D59-B9FD-C7100C88FA56}" type="parTrans" cxnId="{80A1FB9B-837A-47E3-9D36-131BD965C351}">
      <dgm:prSet/>
      <dgm:spPr/>
      <dgm:t>
        <a:bodyPr/>
        <a:lstStyle/>
        <a:p>
          <a:endParaRPr lang="en-US"/>
        </a:p>
      </dgm:t>
    </dgm:pt>
    <dgm:pt modelId="{E6E31A1D-DBB9-44E2-B706-D3EFE9F6B88A}" type="sibTrans" cxnId="{80A1FB9B-837A-47E3-9D36-131BD965C351}">
      <dgm:prSet/>
      <dgm:spPr/>
      <dgm:t>
        <a:bodyPr/>
        <a:lstStyle/>
        <a:p>
          <a:endParaRPr lang="en-US"/>
        </a:p>
      </dgm:t>
    </dgm:pt>
    <dgm:pt modelId="{CAA2CC30-B501-4D89-BE35-4A990EF49618}">
      <dgm:prSet phldrT="[Text]"/>
      <dgm:spPr/>
      <dgm:t>
        <a:bodyPr/>
        <a:lstStyle/>
        <a:p>
          <a:r>
            <a:rPr lang="en-US" dirty="0"/>
            <a:t>Path 3: </a:t>
          </a:r>
        </a:p>
        <a:p>
          <a:r>
            <a:rPr lang="en-US" dirty="0"/>
            <a:t>Remain Long Term Only </a:t>
          </a:r>
        </a:p>
      </dgm:t>
    </dgm:pt>
    <dgm:pt modelId="{FDEA792B-B72E-477C-B138-86AE57EB37FA}" type="parTrans" cxnId="{FC5F6942-79C4-4ED6-99EC-63496C3BF449}">
      <dgm:prSet/>
      <dgm:spPr/>
      <dgm:t>
        <a:bodyPr/>
        <a:lstStyle/>
        <a:p>
          <a:endParaRPr lang="en-US"/>
        </a:p>
      </dgm:t>
    </dgm:pt>
    <dgm:pt modelId="{D26C0C0E-D5EA-4C7B-88DB-923CF73AF112}" type="sibTrans" cxnId="{FC5F6942-79C4-4ED6-99EC-63496C3BF449}">
      <dgm:prSet/>
      <dgm:spPr/>
      <dgm:t>
        <a:bodyPr/>
        <a:lstStyle/>
        <a:p>
          <a:endParaRPr lang="en-US"/>
        </a:p>
      </dgm:t>
    </dgm:pt>
    <dgm:pt modelId="{619F6E50-C674-43F8-9E07-CC40C8D2B822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Pros: </a:t>
          </a:r>
        </a:p>
      </dgm:t>
    </dgm:pt>
    <dgm:pt modelId="{2375D01D-568D-4C9C-B8AC-52EC7C0FD5FE}" type="parTrans" cxnId="{616A4114-86E0-4DB7-BB43-8D73C3D5F9FD}">
      <dgm:prSet/>
      <dgm:spPr/>
      <dgm:t>
        <a:bodyPr/>
        <a:lstStyle/>
        <a:p>
          <a:endParaRPr lang="en-US"/>
        </a:p>
      </dgm:t>
    </dgm:pt>
    <dgm:pt modelId="{23939E97-A84A-40B2-9900-D14000B30293}" type="sibTrans" cxnId="{616A4114-86E0-4DB7-BB43-8D73C3D5F9FD}">
      <dgm:prSet/>
      <dgm:spPr/>
      <dgm:t>
        <a:bodyPr/>
        <a:lstStyle/>
        <a:p>
          <a:endParaRPr lang="en-US"/>
        </a:p>
      </dgm:t>
    </dgm:pt>
    <dgm:pt modelId="{1A16556A-4A0A-4AC0-BA55-2A58E15F93A9}">
      <dgm:prSet phldrT="[Text]"/>
      <dgm:spPr>
        <a:noFill/>
      </dgm:spPr>
      <dgm:t>
        <a:bodyPr/>
        <a:lstStyle/>
        <a:p>
          <a:r>
            <a:rPr lang="en-US" dirty="0"/>
            <a:t>Maximizes return per dollar spent on conversion </a:t>
          </a:r>
        </a:p>
      </dgm:t>
    </dgm:pt>
    <dgm:pt modelId="{02753C22-E3D5-43EA-A66F-B4FB54CCC5C2}" type="parTrans" cxnId="{FF01378E-771F-4643-90D8-D4540EF62A8F}">
      <dgm:prSet/>
      <dgm:spPr/>
      <dgm:t>
        <a:bodyPr/>
        <a:lstStyle/>
        <a:p>
          <a:endParaRPr lang="en-US"/>
        </a:p>
      </dgm:t>
    </dgm:pt>
    <dgm:pt modelId="{6C36D3C8-C46F-4B5F-96A0-3281DEFABF72}" type="sibTrans" cxnId="{FF01378E-771F-4643-90D8-D4540EF62A8F}">
      <dgm:prSet/>
      <dgm:spPr/>
      <dgm:t>
        <a:bodyPr/>
        <a:lstStyle/>
        <a:p>
          <a:endParaRPr lang="en-US"/>
        </a:p>
      </dgm:t>
    </dgm:pt>
    <dgm:pt modelId="{D7BEDDF7-35A5-4284-922D-B7808BA4F349}">
      <dgm:prSet phldrT="[Text]"/>
      <dgm:spPr>
        <a:noFill/>
      </dgm:spPr>
      <dgm:t>
        <a:bodyPr/>
        <a:lstStyle/>
        <a:p>
          <a:r>
            <a:rPr lang="en-US" dirty="0"/>
            <a:t>Lower Risk</a:t>
          </a:r>
        </a:p>
      </dgm:t>
    </dgm:pt>
    <dgm:pt modelId="{294C0118-C5F1-447D-8E8A-988CC13BF4E8}" type="parTrans" cxnId="{3F277196-489B-4AA5-866A-DEDB81F2191B}">
      <dgm:prSet/>
      <dgm:spPr/>
      <dgm:t>
        <a:bodyPr/>
        <a:lstStyle/>
        <a:p>
          <a:endParaRPr lang="en-US"/>
        </a:p>
      </dgm:t>
    </dgm:pt>
    <dgm:pt modelId="{6C16AF3B-AE1D-4258-A556-204E9018C9BD}" type="sibTrans" cxnId="{3F277196-489B-4AA5-866A-DEDB81F2191B}">
      <dgm:prSet/>
      <dgm:spPr/>
      <dgm:t>
        <a:bodyPr/>
        <a:lstStyle/>
        <a:p>
          <a:endParaRPr lang="en-US"/>
        </a:p>
      </dgm:t>
    </dgm:pt>
    <dgm:pt modelId="{8B9FFB7F-B8F3-46E4-ABF5-FD5337924A6E}">
      <dgm:prSet phldrT="[Text]"/>
      <dgm:spPr>
        <a:noFill/>
      </dgm:spPr>
      <dgm:t>
        <a:bodyPr/>
        <a:lstStyle/>
        <a:p>
          <a:r>
            <a:rPr lang="en-US" dirty="0"/>
            <a:t>Low Market Influence</a:t>
          </a:r>
        </a:p>
      </dgm:t>
    </dgm:pt>
    <dgm:pt modelId="{B2CDB338-4CB4-4C92-BAF1-3B0B76B52622}" type="parTrans" cxnId="{03040D8F-FEE5-4BF8-B2C7-53F52CECE9FF}">
      <dgm:prSet/>
      <dgm:spPr/>
      <dgm:t>
        <a:bodyPr/>
        <a:lstStyle/>
        <a:p>
          <a:endParaRPr lang="en-US"/>
        </a:p>
      </dgm:t>
    </dgm:pt>
    <dgm:pt modelId="{42C30410-6335-41A0-9095-A0789EB7B995}" type="sibTrans" cxnId="{03040D8F-FEE5-4BF8-B2C7-53F52CECE9FF}">
      <dgm:prSet/>
      <dgm:spPr/>
      <dgm:t>
        <a:bodyPr/>
        <a:lstStyle/>
        <a:p>
          <a:endParaRPr lang="en-US"/>
        </a:p>
      </dgm:t>
    </dgm:pt>
    <dgm:pt modelId="{DC528F0B-D96A-4A76-BF95-D907B1FB7B4F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Pros:</a:t>
          </a:r>
        </a:p>
      </dgm:t>
    </dgm:pt>
    <dgm:pt modelId="{C9E2C901-798A-4B7E-9DB5-A720395AE412}" type="parTrans" cxnId="{3F183939-006B-4396-9B0E-58F28ED33C56}">
      <dgm:prSet/>
      <dgm:spPr/>
      <dgm:t>
        <a:bodyPr/>
        <a:lstStyle/>
        <a:p>
          <a:endParaRPr lang="en-US"/>
        </a:p>
      </dgm:t>
    </dgm:pt>
    <dgm:pt modelId="{0E682562-B187-4BFC-B2D4-26F4BE3D771F}" type="sibTrans" cxnId="{3F183939-006B-4396-9B0E-58F28ED33C56}">
      <dgm:prSet/>
      <dgm:spPr/>
      <dgm:t>
        <a:bodyPr/>
        <a:lstStyle/>
        <a:p>
          <a:endParaRPr lang="en-US"/>
        </a:p>
      </dgm:t>
    </dgm:pt>
    <dgm:pt modelId="{EDD9A4AA-9E74-4ADB-B134-94DFA6C61FF9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Cons: </a:t>
          </a:r>
        </a:p>
      </dgm:t>
    </dgm:pt>
    <dgm:pt modelId="{DA03C92A-2A02-4607-AD5F-CBB28E82BA95}" type="parTrans" cxnId="{E81323D8-0FA2-4932-8DBC-50BE0C0D69DE}">
      <dgm:prSet/>
      <dgm:spPr/>
      <dgm:t>
        <a:bodyPr/>
        <a:lstStyle/>
        <a:p>
          <a:endParaRPr lang="en-US"/>
        </a:p>
      </dgm:t>
    </dgm:pt>
    <dgm:pt modelId="{F5D6051C-5D7C-4F81-9589-5E0AB4B372B9}" type="sibTrans" cxnId="{E81323D8-0FA2-4932-8DBC-50BE0C0D69DE}">
      <dgm:prSet/>
      <dgm:spPr/>
      <dgm:t>
        <a:bodyPr/>
        <a:lstStyle/>
        <a:p>
          <a:endParaRPr lang="en-US"/>
        </a:p>
      </dgm:t>
    </dgm:pt>
    <dgm:pt modelId="{D2282BAB-B1F2-43E2-8678-C1B8D5E0C605}">
      <dgm:prSet phldrT="[Text]"/>
      <dgm:spPr>
        <a:noFill/>
      </dgm:spPr>
      <dgm:t>
        <a:bodyPr/>
        <a:lstStyle/>
        <a:p>
          <a:endParaRPr lang="en-US" dirty="0"/>
        </a:p>
      </dgm:t>
    </dgm:pt>
    <dgm:pt modelId="{40185DCB-1267-4FAD-B233-C7BDAD2CE0AD}" type="parTrans" cxnId="{3057DBBE-1C89-445E-A1A5-AF43B268AA2A}">
      <dgm:prSet/>
      <dgm:spPr/>
      <dgm:t>
        <a:bodyPr/>
        <a:lstStyle/>
        <a:p>
          <a:endParaRPr lang="en-US"/>
        </a:p>
      </dgm:t>
    </dgm:pt>
    <dgm:pt modelId="{9A478A1B-583E-4285-B178-5AB8BF053EEC}" type="sibTrans" cxnId="{3057DBBE-1C89-445E-A1A5-AF43B268AA2A}">
      <dgm:prSet/>
      <dgm:spPr/>
      <dgm:t>
        <a:bodyPr/>
        <a:lstStyle/>
        <a:p>
          <a:endParaRPr lang="en-US"/>
        </a:p>
      </dgm:t>
    </dgm:pt>
    <dgm:pt modelId="{DF20775B-1D29-4092-B301-6965981B3548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Pros: </a:t>
          </a:r>
        </a:p>
      </dgm:t>
    </dgm:pt>
    <dgm:pt modelId="{C55CC494-E750-4B8A-A5BC-8D2ABD8D457E}" type="parTrans" cxnId="{B9104964-5FF0-4246-BE19-C00DCFFA74B5}">
      <dgm:prSet/>
      <dgm:spPr/>
      <dgm:t>
        <a:bodyPr/>
        <a:lstStyle/>
        <a:p>
          <a:endParaRPr lang="en-US"/>
        </a:p>
      </dgm:t>
    </dgm:pt>
    <dgm:pt modelId="{299EC0E2-B304-435B-A091-2CE91F4CB87F}" type="sibTrans" cxnId="{B9104964-5FF0-4246-BE19-C00DCFFA74B5}">
      <dgm:prSet/>
      <dgm:spPr/>
      <dgm:t>
        <a:bodyPr/>
        <a:lstStyle/>
        <a:p>
          <a:endParaRPr lang="en-US"/>
        </a:p>
      </dgm:t>
    </dgm:pt>
    <dgm:pt modelId="{DE3930B6-CD6E-2D4D-8AF5-6850B2E2CA32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Cons: </a:t>
          </a:r>
        </a:p>
      </dgm:t>
    </dgm:pt>
    <dgm:pt modelId="{0D546854-0BBB-6C49-8EC1-73B1D77EDABA}" type="parTrans" cxnId="{838303C8-A543-DF4B-A627-DB32B54BF40A}">
      <dgm:prSet/>
      <dgm:spPr/>
      <dgm:t>
        <a:bodyPr/>
        <a:lstStyle/>
        <a:p>
          <a:endParaRPr lang="en-US"/>
        </a:p>
      </dgm:t>
    </dgm:pt>
    <dgm:pt modelId="{7BC92663-A5B8-F24A-A459-F0302C8BE241}" type="sibTrans" cxnId="{838303C8-A543-DF4B-A627-DB32B54BF40A}">
      <dgm:prSet/>
      <dgm:spPr/>
      <dgm:t>
        <a:bodyPr/>
        <a:lstStyle/>
        <a:p>
          <a:endParaRPr lang="en-US"/>
        </a:p>
      </dgm:t>
    </dgm:pt>
    <dgm:pt modelId="{7476709B-56F4-484A-B3EF-5B1826DF43F3}">
      <dgm:prSet phldrT="[Text]"/>
      <dgm:spPr>
        <a:noFill/>
      </dgm:spPr>
      <dgm:t>
        <a:bodyPr/>
        <a:lstStyle/>
        <a:p>
          <a:r>
            <a:rPr lang="en-US" dirty="0"/>
            <a:t>No Risk </a:t>
          </a:r>
        </a:p>
      </dgm:t>
    </dgm:pt>
    <dgm:pt modelId="{B22AB8C6-3B13-414C-9BE4-6EFF29394F94}" type="parTrans" cxnId="{EE24D5BB-369C-F745-B3A2-305234B8744D}">
      <dgm:prSet/>
      <dgm:spPr/>
      <dgm:t>
        <a:bodyPr/>
        <a:lstStyle/>
        <a:p>
          <a:endParaRPr lang="en-US"/>
        </a:p>
      </dgm:t>
    </dgm:pt>
    <dgm:pt modelId="{FFAF7F9B-DE8B-CF4B-9250-8AF6467DA44A}" type="sibTrans" cxnId="{EE24D5BB-369C-F745-B3A2-305234B8744D}">
      <dgm:prSet/>
      <dgm:spPr/>
      <dgm:t>
        <a:bodyPr/>
        <a:lstStyle/>
        <a:p>
          <a:endParaRPr lang="en-US"/>
        </a:p>
      </dgm:t>
    </dgm:pt>
    <dgm:pt modelId="{195A1D4E-B9B9-334C-BAFE-D0120A98E333}">
      <dgm:prSet phldrT="[Text]"/>
      <dgm:spPr>
        <a:noFill/>
      </dgm:spPr>
      <dgm:t>
        <a:bodyPr/>
        <a:lstStyle/>
        <a:p>
          <a:endParaRPr lang="en-US" dirty="0"/>
        </a:p>
      </dgm:t>
    </dgm:pt>
    <dgm:pt modelId="{4E813964-81EB-FB44-BFD2-0A1C8267B75E}" type="parTrans" cxnId="{DB4B304E-5D08-804B-A7FB-235AFCAC6907}">
      <dgm:prSet/>
      <dgm:spPr/>
      <dgm:t>
        <a:bodyPr/>
        <a:lstStyle/>
        <a:p>
          <a:endParaRPr lang="en-US"/>
        </a:p>
      </dgm:t>
    </dgm:pt>
    <dgm:pt modelId="{DC22E5C6-43AE-1641-BCBD-130FAE14F3FA}" type="sibTrans" cxnId="{DB4B304E-5D08-804B-A7FB-235AFCAC6907}">
      <dgm:prSet/>
      <dgm:spPr/>
      <dgm:t>
        <a:bodyPr/>
        <a:lstStyle/>
        <a:p>
          <a:endParaRPr lang="en-US"/>
        </a:p>
      </dgm:t>
    </dgm:pt>
    <dgm:pt modelId="{45495D93-A65C-3747-B2BD-F7B7DA6D0ACB}">
      <dgm:prSet phldrT="[Text]"/>
      <dgm:spPr>
        <a:noFill/>
      </dgm:spPr>
      <dgm:t>
        <a:bodyPr/>
        <a:lstStyle/>
        <a:p>
          <a:r>
            <a:rPr lang="en-US" dirty="0"/>
            <a:t>No Reward</a:t>
          </a:r>
        </a:p>
      </dgm:t>
    </dgm:pt>
    <dgm:pt modelId="{9FF5925F-DD48-564E-B4EB-171378150E9D}" type="parTrans" cxnId="{6621DB1A-3C96-ED45-BB17-1B495AC8D879}">
      <dgm:prSet/>
      <dgm:spPr/>
      <dgm:t>
        <a:bodyPr/>
        <a:lstStyle/>
        <a:p>
          <a:endParaRPr lang="en-US"/>
        </a:p>
      </dgm:t>
    </dgm:pt>
    <dgm:pt modelId="{42DCA5E7-884E-C143-B6D8-B7218E7FB452}" type="sibTrans" cxnId="{6621DB1A-3C96-ED45-BB17-1B495AC8D879}">
      <dgm:prSet/>
      <dgm:spPr/>
      <dgm:t>
        <a:bodyPr/>
        <a:lstStyle/>
        <a:p>
          <a:endParaRPr lang="en-US"/>
        </a:p>
      </dgm:t>
    </dgm:pt>
    <dgm:pt modelId="{E35E463D-10BC-C84B-8CFE-4A4B6DC9C685}">
      <dgm:prSet phldrT="[Text]"/>
      <dgm:spPr>
        <a:noFill/>
      </dgm:spPr>
      <dgm:t>
        <a:bodyPr/>
        <a:lstStyle/>
        <a:p>
          <a:r>
            <a:rPr lang="en-US" dirty="0"/>
            <a:t>No Increased Market Capture  </a:t>
          </a:r>
        </a:p>
      </dgm:t>
    </dgm:pt>
    <dgm:pt modelId="{ADAF2072-E5F4-9149-A692-28FA45C378DA}" type="parTrans" cxnId="{2241F41B-A286-5A44-9E04-FE90F9FBF731}">
      <dgm:prSet/>
      <dgm:spPr/>
      <dgm:t>
        <a:bodyPr/>
        <a:lstStyle/>
        <a:p>
          <a:endParaRPr lang="en-US"/>
        </a:p>
      </dgm:t>
    </dgm:pt>
    <dgm:pt modelId="{4BAB80CA-6C30-C145-A89B-6396E4602719}" type="sibTrans" cxnId="{2241F41B-A286-5A44-9E04-FE90F9FBF731}">
      <dgm:prSet/>
      <dgm:spPr/>
      <dgm:t>
        <a:bodyPr/>
        <a:lstStyle/>
        <a:p>
          <a:endParaRPr lang="en-US"/>
        </a:p>
      </dgm:t>
    </dgm:pt>
    <dgm:pt modelId="{952284E9-7676-6F4E-9F9A-7408EC30AC15}">
      <dgm:prSet phldrT="[Text]"/>
      <dgm:spPr>
        <a:noFill/>
      </dgm:spPr>
      <dgm:t>
        <a:bodyPr/>
        <a:lstStyle/>
        <a:p>
          <a:pPr>
            <a:buNone/>
          </a:pPr>
          <a:r>
            <a:rPr lang="en-US" dirty="0"/>
            <a:t>Cons: </a:t>
          </a:r>
        </a:p>
      </dgm:t>
    </dgm:pt>
    <dgm:pt modelId="{1DF62C5C-57AC-EC4D-B0A3-F87E34D1CB40}" type="parTrans" cxnId="{35A8058C-3465-C249-BDE5-718591E76510}">
      <dgm:prSet/>
      <dgm:spPr/>
      <dgm:t>
        <a:bodyPr/>
        <a:lstStyle/>
        <a:p>
          <a:endParaRPr lang="en-US"/>
        </a:p>
      </dgm:t>
    </dgm:pt>
    <dgm:pt modelId="{2441A576-04DD-9A42-8E96-A590A040C25A}" type="sibTrans" cxnId="{35A8058C-3465-C249-BDE5-718591E76510}">
      <dgm:prSet/>
      <dgm:spPr/>
      <dgm:t>
        <a:bodyPr/>
        <a:lstStyle/>
        <a:p>
          <a:endParaRPr lang="en-US"/>
        </a:p>
      </dgm:t>
    </dgm:pt>
    <dgm:pt modelId="{D15DA50F-9196-6249-AFDF-6878DC50F4F4}">
      <dgm:prSet phldrT="[Text]"/>
      <dgm:spPr>
        <a:noFill/>
      </dgm:spPr>
      <dgm:t>
        <a:bodyPr/>
        <a:lstStyle/>
        <a:p>
          <a:endParaRPr lang="en-US" dirty="0"/>
        </a:p>
      </dgm:t>
    </dgm:pt>
    <dgm:pt modelId="{EF4AA990-D60B-8D4B-A227-F9354A9FBA78}" type="parTrans" cxnId="{405290D0-5C8D-FC42-931C-E103707B4E55}">
      <dgm:prSet/>
      <dgm:spPr/>
      <dgm:t>
        <a:bodyPr/>
        <a:lstStyle/>
        <a:p>
          <a:endParaRPr lang="en-US"/>
        </a:p>
      </dgm:t>
    </dgm:pt>
    <dgm:pt modelId="{ACEF5E89-1CAD-7042-A87C-E2E07941A417}" type="sibTrans" cxnId="{405290D0-5C8D-FC42-931C-E103707B4E55}">
      <dgm:prSet/>
      <dgm:spPr/>
      <dgm:t>
        <a:bodyPr/>
        <a:lstStyle/>
        <a:p>
          <a:endParaRPr lang="en-US"/>
        </a:p>
      </dgm:t>
    </dgm:pt>
    <dgm:pt modelId="{A2749A43-4D31-6844-B331-FFD241392134}">
      <dgm:prSet phldrT="[Text]"/>
      <dgm:spPr>
        <a:noFill/>
      </dgm:spPr>
      <dgm:t>
        <a:bodyPr/>
        <a:lstStyle/>
        <a:p>
          <a:r>
            <a:rPr lang="en-US" dirty="0"/>
            <a:t>Higher start-up Cost</a:t>
          </a:r>
        </a:p>
      </dgm:t>
    </dgm:pt>
    <dgm:pt modelId="{B06981F5-BBD5-114B-908E-01C7BAC5E0C1}" type="parTrans" cxnId="{9969E7B2-A608-324D-BD08-77DBE3DA392B}">
      <dgm:prSet/>
      <dgm:spPr/>
      <dgm:t>
        <a:bodyPr/>
        <a:lstStyle/>
        <a:p>
          <a:endParaRPr lang="en-US"/>
        </a:p>
      </dgm:t>
    </dgm:pt>
    <dgm:pt modelId="{BC9134C4-BF97-1E4F-A22A-3456CBF19F58}" type="sibTrans" cxnId="{9969E7B2-A608-324D-BD08-77DBE3DA392B}">
      <dgm:prSet/>
      <dgm:spPr/>
      <dgm:t>
        <a:bodyPr/>
        <a:lstStyle/>
        <a:p>
          <a:endParaRPr lang="en-US"/>
        </a:p>
      </dgm:t>
    </dgm:pt>
    <dgm:pt modelId="{1DB0D78E-66BC-8440-8082-F30399F23BE8}">
      <dgm:prSet phldrT="[Text]"/>
      <dgm:spPr>
        <a:noFill/>
      </dgm:spPr>
      <dgm:t>
        <a:bodyPr/>
        <a:lstStyle/>
        <a:p>
          <a:r>
            <a:rPr lang="en-US" dirty="0"/>
            <a:t>Increased Risk  </a:t>
          </a:r>
        </a:p>
      </dgm:t>
    </dgm:pt>
    <dgm:pt modelId="{B34CDE48-7BF4-4542-9E98-C3C182526D53}" type="parTrans" cxnId="{C46DAA8D-D08B-C043-9F99-5100AEF4A3BF}">
      <dgm:prSet/>
      <dgm:spPr/>
      <dgm:t>
        <a:bodyPr/>
        <a:lstStyle/>
        <a:p>
          <a:endParaRPr lang="en-US"/>
        </a:p>
      </dgm:t>
    </dgm:pt>
    <dgm:pt modelId="{537288A3-5120-5F4B-8D23-620A9C9A47E1}" type="sibTrans" cxnId="{C46DAA8D-D08B-C043-9F99-5100AEF4A3BF}">
      <dgm:prSet/>
      <dgm:spPr/>
      <dgm:t>
        <a:bodyPr/>
        <a:lstStyle/>
        <a:p>
          <a:endParaRPr lang="en-US"/>
        </a:p>
      </dgm:t>
    </dgm:pt>
    <dgm:pt modelId="{207EFB82-2B72-1D49-9162-F94E1A08C839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Lower Capital Cost </a:t>
          </a:r>
        </a:p>
      </dgm:t>
    </dgm:pt>
    <dgm:pt modelId="{3D89C833-964C-C54D-980B-91810ADFFC05}" type="parTrans" cxnId="{8E135A2A-D849-B64B-AC19-FEAB540A3213}">
      <dgm:prSet/>
      <dgm:spPr/>
      <dgm:t>
        <a:bodyPr/>
        <a:lstStyle/>
        <a:p>
          <a:endParaRPr lang="en-US"/>
        </a:p>
      </dgm:t>
    </dgm:pt>
    <dgm:pt modelId="{74959733-B00E-9D49-A53E-5F19B6033FBE}" type="sibTrans" cxnId="{8E135A2A-D849-B64B-AC19-FEAB540A3213}">
      <dgm:prSet/>
      <dgm:spPr/>
      <dgm:t>
        <a:bodyPr/>
        <a:lstStyle/>
        <a:p>
          <a:endParaRPr lang="en-US"/>
        </a:p>
      </dgm:t>
    </dgm:pt>
    <dgm:pt modelId="{D6700288-1BEA-CF41-A90E-FB9891041561}">
      <dgm:prSet phldrT="[Text]"/>
      <dgm:spPr>
        <a:noFill/>
      </dgm:spPr>
      <dgm:t>
        <a:bodyPr/>
        <a:lstStyle/>
        <a:p>
          <a:endParaRPr lang="en-US" dirty="0"/>
        </a:p>
      </dgm:t>
    </dgm:pt>
    <dgm:pt modelId="{1B5E6777-B63C-B04C-AA01-1B2C1CAFC43C}" type="parTrans" cxnId="{FF56FF4A-8A8F-4E40-8566-C02EA88D44BD}">
      <dgm:prSet/>
      <dgm:spPr/>
      <dgm:t>
        <a:bodyPr/>
        <a:lstStyle/>
        <a:p>
          <a:endParaRPr lang="en-US"/>
        </a:p>
      </dgm:t>
    </dgm:pt>
    <dgm:pt modelId="{B6715ACE-6BAD-314D-8CD8-D34DE86508B7}" type="sibTrans" cxnId="{FF56FF4A-8A8F-4E40-8566-C02EA88D44BD}">
      <dgm:prSet/>
      <dgm:spPr/>
      <dgm:t>
        <a:bodyPr/>
        <a:lstStyle/>
        <a:p>
          <a:endParaRPr lang="en-US"/>
        </a:p>
      </dgm:t>
    </dgm:pt>
    <dgm:pt modelId="{A35C442B-76B4-3E40-91BB-185B765BDB38}">
      <dgm:prSet phldrT="[Text]"/>
      <dgm:spPr>
        <a:noFill/>
      </dgm:spPr>
      <dgm:t>
        <a:bodyPr/>
        <a:lstStyle/>
        <a:p>
          <a:r>
            <a:rPr lang="en-US" dirty="0"/>
            <a:t>Loss in Earning Potential of $3M +</a:t>
          </a:r>
        </a:p>
      </dgm:t>
    </dgm:pt>
    <dgm:pt modelId="{0AC87A47-F1D4-0144-8555-69B378C2A369}" type="parTrans" cxnId="{9285E012-DB3F-0D48-B40A-F5E12AEF1EF6}">
      <dgm:prSet/>
      <dgm:spPr/>
      <dgm:t>
        <a:bodyPr/>
        <a:lstStyle/>
        <a:p>
          <a:endParaRPr lang="en-US"/>
        </a:p>
      </dgm:t>
    </dgm:pt>
    <dgm:pt modelId="{1FFDD404-8BA7-6742-966A-718342B1B18A}" type="sibTrans" cxnId="{9285E012-DB3F-0D48-B40A-F5E12AEF1EF6}">
      <dgm:prSet/>
      <dgm:spPr/>
      <dgm:t>
        <a:bodyPr/>
        <a:lstStyle/>
        <a:p>
          <a:endParaRPr lang="en-US"/>
        </a:p>
      </dgm:t>
    </dgm:pt>
    <dgm:pt modelId="{3E5C3CC5-7CB6-0744-BB9D-0DD5D8A8AE54}">
      <dgm:prSet phldrT="[Text]"/>
      <dgm:spPr>
        <a:noFill/>
      </dgm:spPr>
      <dgm:t>
        <a:bodyPr/>
        <a:lstStyle/>
        <a:p>
          <a:endParaRPr lang="en-US" dirty="0"/>
        </a:p>
      </dgm:t>
    </dgm:pt>
    <dgm:pt modelId="{411DD8DA-E736-444D-9264-29D3932B3B19}" type="parTrans" cxnId="{F5131A57-E1B1-9644-9B9D-73E7620509DD}">
      <dgm:prSet/>
      <dgm:spPr/>
      <dgm:t>
        <a:bodyPr/>
        <a:lstStyle/>
        <a:p>
          <a:endParaRPr lang="en-US"/>
        </a:p>
      </dgm:t>
    </dgm:pt>
    <dgm:pt modelId="{D0055058-92C5-384A-AD1F-3B08E436DBB1}" type="sibTrans" cxnId="{F5131A57-E1B1-9644-9B9D-73E7620509DD}">
      <dgm:prSet/>
      <dgm:spPr/>
      <dgm:t>
        <a:bodyPr/>
        <a:lstStyle/>
        <a:p>
          <a:endParaRPr lang="en-US"/>
        </a:p>
      </dgm:t>
    </dgm:pt>
    <dgm:pt modelId="{B9F60A67-560B-3345-A605-D614F1F04AED}">
      <dgm:prSet phldrT="[Text]"/>
      <dgm:spPr>
        <a:noFill/>
      </dgm:spPr>
      <dgm:t>
        <a:bodyPr/>
        <a:lstStyle/>
        <a:p>
          <a:endParaRPr lang="en-US" dirty="0"/>
        </a:p>
      </dgm:t>
    </dgm:pt>
    <dgm:pt modelId="{F86B2150-9913-264F-9FEF-A80BB8C36C22}" type="sibTrans" cxnId="{59931C60-357E-EF4B-94AC-EC719AF9CAAD}">
      <dgm:prSet/>
      <dgm:spPr/>
      <dgm:t>
        <a:bodyPr/>
        <a:lstStyle/>
        <a:p>
          <a:endParaRPr lang="en-US"/>
        </a:p>
      </dgm:t>
    </dgm:pt>
    <dgm:pt modelId="{6055FBDB-2A97-D947-922C-4FC8B12BB60E}" type="parTrans" cxnId="{59931C60-357E-EF4B-94AC-EC719AF9CAAD}">
      <dgm:prSet/>
      <dgm:spPr/>
      <dgm:t>
        <a:bodyPr/>
        <a:lstStyle/>
        <a:p>
          <a:endParaRPr lang="en-US"/>
        </a:p>
      </dgm:t>
    </dgm:pt>
    <dgm:pt modelId="{7D5AB81A-C5F6-49E6-88D9-336070C4BA9E}" type="pres">
      <dgm:prSet presAssocID="{CEF49EBA-9A3F-4E9E-ACA3-E45765A831AE}" presName="Name0" presStyleCnt="0">
        <dgm:presLayoutVars>
          <dgm:dir/>
          <dgm:animLvl val="lvl"/>
          <dgm:resizeHandles val="exact"/>
        </dgm:presLayoutVars>
      </dgm:prSet>
      <dgm:spPr/>
    </dgm:pt>
    <dgm:pt modelId="{8512BCA0-4042-4CB1-83AE-282D9F3857EA}" type="pres">
      <dgm:prSet presAssocID="{BE919AD8-CB0A-47CE-A012-622F109A0A49}" presName="composite" presStyleCnt="0"/>
      <dgm:spPr/>
    </dgm:pt>
    <dgm:pt modelId="{232D3604-7E13-474E-9F06-663F5B865665}" type="pres">
      <dgm:prSet presAssocID="{BE919AD8-CB0A-47CE-A012-622F109A0A49}" presName="parTx" presStyleLbl="alignNode1" presStyleIdx="0" presStyleCnt="3" custScaleX="84276" custScaleY="72023" custLinFactY="-11858" custLinFactNeighborX="1784" custLinFactNeighborY="-100000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391892B7-30B7-4F7A-8F61-247BD1784957}" type="pres">
      <dgm:prSet presAssocID="{BE919AD8-CB0A-47CE-A012-622F109A0A49}" presName="desTx" presStyleLbl="alignAccFollowNode1" presStyleIdx="0" presStyleCnt="3" custScaleX="84276" custScaleY="80232" custLinFactNeighborX="-52" custLinFactNeighborY="-12524">
        <dgm:presLayoutVars>
          <dgm:bulletEnabled val="1"/>
        </dgm:presLayoutVars>
      </dgm:prSet>
      <dgm:spPr/>
    </dgm:pt>
    <dgm:pt modelId="{A9B52E92-8D46-4229-B2E1-8C382AD87C64}" type="pres">
      <dgm:prSet presAssocID="{FA506FF5-F7E0-47CA-AB42-CB324FA13B6B}" presName="space" presStyleCnt="0"/>
      <dgm:spPr/>
    </dgm:pt>
    <dgm:pt modelId="{33AFD53F-E486-49F9-ADCD-294B5F2A642E}" type="pres">
      <dgm:prSet presAssocID="{2E7A2E44-11DB-42B1-BFDD-604DFF03E3E3}" presName="composite" presStyleCnt="0"/>
      <dgm:spPr/>
    </dgm:pt>
    <dgm:pt modelId="{01EEB09D-415A-4D75-A394-2BCC5988429A}" type="pres">
      <dgm:prSet presAssocID="{2E7A2E44-11DB-42B1-BFDD-604DFF03E3E3}" presName="parTx" presStyleLbl="alignNode1" presStyleIdx="1" presStyleCnt="3" custScaleX="84276" custScaleY="72023" custLinFactY="-11858" custLinFactNeighborX="824" custLinFactNeighborY="-100000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15914202-C424-4671-A803-02B0B6D43882}" type="pres">
      <dgm:prSet presAssocID="{2E7A2E44-11DB-42B1-BFDD-604DFF03E3E3}" presName="desTx" presStyleLbl="alignAccFollowNode1" presStyleIdx="1" presStyleCnt="3" custScaleX="84276" custScaleY="80232" custLinFactNeighborX="-1012" custLinFactNeighborY="-12524">
        <dgm:presLayoutVars>
          <dgm:bulletEnabled val="1"/>
        </dgm:presLayoutVars>
      </dgm:prSet>
      <dgm:spPr/>
    </dgm:pt>
    <dgm:pt modelId="{DDC0CE35-77D9-4B96-B88C-2EFA100A4260}" type="pres">
      <dgm:prSet presAssocID="{00B1D089-4C49-4847-BB03-9F6ABBE94A38}" presName="space" presStyleCnt="0"/>
      <dgm:spPr/>
    </dgm:pt>
    <dgm:pt modelId="{43CA5633-B9E4-4072-96A7-6BD71ECB215B}" type="pres">
      <dgm:prSet presAssocID="{CAA2CC30-B501-4D89-BE35-4A990EF49618}" presName="composite" presStyleCnt="0"/>
      <dgm:spPr/>
    </dgm:pt>
    <dgm:pt modelId="{5EE0ABB4-1D8C-498C-B2D6-E829A7BED688}" type="pres">
      <dgm:prSet presAssocID="{CAA2CC30-B501-4D89-BE35-4A990EF49618}" presName="parTx" presStyleLbl="alignNode1" presStyleIdx="2" presStyleCnt="3" custScaleX="84276" custScaleY="72023" custLinFactY="-11858" custLinFactNeighborX="-1971" custLinFactNeighborY="-100000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B187744-4B45-4628-80A2-452EC69E8428}" type="pres">
      <dgm:prSet presAssocID="{CAA2CC30-B501-4D89-BE35-4A990EF49618}" presName="desTx" presStyleLbl="alignAccFollowNode1" presStyleIdx="2" presStyleCnt="3" custScaleX="84276" custScaleY="80232" custLinFactNeighborX="-135" custLinFactNeighborY="-12524">
        <dgm:presLayoutVars>
          <dgm:bulletEnabled val="1"/>
        </dgm:presLayoutVars>
      </dgm:prSet>
      <dgm:spPr/>
    </dgm:pt>
  </dgm:ptLst>
  <dgm:cxnLst>
    <dgm:cxn modelId="{0EE88803-E48B-419A-9004-C06D43FB0763}" type="presOf" srcId="{2E7A2E44-11DB-42B1-BFDD-604DFF03E3E3}" destId="{01EEB09D-415A-4D75-A394-2BCC5988429A}" srcOrd="0" destOrd="0" presId="urn:microsoft.com/office/officeart/2005/8/layout/hList1"/>
    <dgm:cxn modelId="{46E6A408-612E-4430-88E6-B811003889FA}" type="presOf" srcId="{CEF49EBA-9A3F-4E9E-ACA3-E45765A831AE}" destId="{7D5AB81A-C5F6-49E6-88D9-336070C4BA9E}" srcOrd="0" destOrd="0" presId="urn:microsoft.com/office/officeart/2005/8/layout/hList1"/>
    <dgm:cxn modelId="{1043FA09-FCA9-CB4C-B0B3-7BF6E699DA0E}" type="presOf" srcId="{45495D93-A65C-3747-B2BD-F7B7DA6D0ACB}" destId="{4B187744-4B45-4628-80A2-452EC69E8428}" srcOrd="0" destOrd="6" presId="urn:microsoft.com/office/officeart/2005/8/layout/hList1"/>
    <dgm:cxn modelId="{9BBE3010-79F1-CE41-9C55-81B905F69CD7}" type="presOf" srcId="{952284E9-7676-6F4E-9F9A-7408EC30AC15}" destId="{15914202-C424-4671-A803-02B0B6D43882}" srcOrd="0" destOrd="5" presId="urn:microsoft.com/office/officeart/2005/8/layout/hList1"/>
    <dgm:cxn modelId="{081DC512-0655-4D1B-B98B-CF0F02B76087}" type="presOf" srcId="{D7BEDDF7-35A5-4284-922D-B7808BA4F349}" destId="{391892B7-30B7-4F7A-8F61-247BD1784957}" srcOrd="0" destOrd="3" presId="urn:microsoft.com/office/officeart/2005/8/layout/hList1"/>
    <dgm:cxn modelId="{9285E012-DB3F-0D48-B40A-F5E12AEF1EF6}" srcId="{CAA2CC30-B501-4D89-BE35-4A990EF49618}" destId="{A35C442B-76B4-3E40-91BB-185B765BDB38}" srcOrd="2" destOrd="0" parTransId="{0AC87A47-F1D4-0144-8555-69B378C2A369}" sibTransId="{1FFDD404-8BA7-6742-966A-718342B1B18A}"/>
    <dgm:cxn modelId="{616A4114-86E0-4DB7-BB43-8D73C3D5F9FD}" srcId="{CAA2CC30-B501-4D89-BE35-4A990EF49618}" destId="{619F6E50-C674-43F8-9E07-CC40C8D2B822}" srcOrd="0" destOrd="0" parTransId="{2375D01D-568D-4C9C-B8AC-52EC7C0FD5FE}" sibTransId="{23939E97-A84A-40B2-9900-D14000B30293}"/>
    <dgm:cxn modelId="{232D5817-B155-AD4D-82EB-87EC2C5E89BD}" type="presOf" srcId="{1DB0D78E-66BC-8440-8082-F30399F23BE8}" destId="{15914202-C424-4671-A803-02B0B6D43882}" srcOrd="0" destOrd="7" presId="urn:microsoft.com/office/officeart/2005/8/layout/hList1"/>
    <dgm:cxn modelId="{6621DB1A-3C96-ED45-BB17-1B495AC8D879}" srcId="{CAA2CC30-B501-4D89-BE35-4A990EF49618}" destId="{45495D93-A65C-3747-B2BD-F7B7DA6D0ACB}" srcOrd="6" destOrd="0" parTransId="{9FF5925F-DD48-564E-B4EB-171378150E9D}" sibTransId="{42DCA5E7-884E-C143-B6D8-B7218E7FB452}"/>
    <dgm:cxn modelId="{2241F41B-A286-5A44-9E04-FE90F9FBF731}" srcId="{CAA2CC30-B501-4D89-BE35-4A990EF49618}" destId="{E35E463D-10BC-C84B-8CFE-4A4B6DC9C685}" srcOrd="7" destOrd="0" parTransId="{ADAF2072-E5F4-9149-A692-28FA45C378DA}" sibTransId="{4BAB80CA-6C30-C145-A89B-6396E4602719}"/>
    <dgm:cxn modelId="{03FDFF23-4F01-4B42-B2CC-A722220495EE}" type="presOf" srcId="{E35E463D-10BC-C84B-8CFE-4A4B6DC9C685}" destId="{4B187744-4B45-4628-80A2-452EC69E8428}" srcOrd="0" destOrd="7" presId="urn:microsoft.com/office/officeart/2005/8/layout/hList1"/>
    <dgm:cxn modelId="{817C1424-1D7A-2049-A399-AC39EC6ACC79}" type="presOf" srcId="{DE3930B6-CD6E-2D4D-8AF5-6850B2E2CA32}" destId="{4B187744-4B45-4628-80A2-452EC69E8428}" srcOrd="0" destOrd="5" presId="urn:microsoft.com/office/officeart/2005/8/layout/hList1"/>
    <dgm:cxn modelId="{E477F327-C4BE-4F50-B544-3B96B3611E26}" type="presOf" srcId="{619F6E50-C674-43F8-9E07-CC40C8D2B822}" destId="{4B187744-4B45-4628-80A2-452EC69E8428}" srcOrd="0" destOrd="0" presId="urn:microsoft.com/office/officeart/2005/8/layout/hList1"/>
    <dgm:cxn modelId="{8E135A2A-D849-B64B-AC19-FEAB540A3213}" srcId="{BE919AD8-CB0A-47CE-A012-622F109A0A49}" destId="{207EFB82-2B72-1D49-9162-F94E1A08C839}" srcOrd="1" destOrd="0" parTransId="{3D89C833-964C-C54D-980B-91810ADFFC05}" sibTransId="{74959733-B00E-9D49-A53E-5F19B6033FBE}"/>
    <dgm:cxn modelId="{C0EA802B-4D6F-3941-8922-4D774C9D5F96}" type="presOf" srcId="{3E5C3CC5-7CB6-0744-BB9D-0DD5D8A8AE54}" destId="{4B187744-4B45-4628-80A2-452EC69E8428}" srcOrd="0" destOrd="3" presId="urn:microsoft.com/office/officeart/2005/8/layout/hList1"/>
    <dgm:cxn modelId="{64050F34-335F-43CE-8BAE-81F674686DB5}" type="presOf" srcId="{DF20775B-1D29-4092-B301-6965981B3548}" destId="{15914202-C424-4671-A803-02B0B6D43882}" srcOrd="0" destOrd="0" presId="urn:microsoft.com/office/officeart/2005/8/layout/hList1"/>
    <dgm:cxn modelId="{4AFD4C35-5D7E-F247-A61C-A37B52DE72E8}" type="presOf" srcId="{D6700288-1BEA-CF41-A90E-FB9891041561}" destId="{15914202-C424-4671-A803-02B0B6D43882}" srcOrd="0" destOrd="3" presId="urn:microsoft.com/office/officeart/2005/8/layout/hList1"/>
    <dgm:cxn modelId="{3F183939-006B-4396-9B0E-58F28ED33C56}" srcId="{BE919AD8-CB0A-47CE-A012-622F109A0A49}" destId="{DC528F0B-D96A-4A76-BF95-D907B1FB7B4F}" srcOrd="0" destOrd="0" parTransId="{C9E2C901-798A-4B7E-9DB5-A720395AE412}" sibTransId="{0E682562-B187-4BFC-B2D4-26F4BE3D771F}"/>
    <dgm:cxn modelId="{59931C60-357E-EF4B-94AC-EC719AF9CAAD}" srcId="{BE919AD8-CB0A-47CE-A012-622F109A0A49}" destId="{B9F60A67-560B-3345-A605-D614F1F04AED}" srcOrd="6" destOrd="0" parTransId="{6055FBDB-2A97-D947-922C-4FC8B12BB60E}" sibTransId="{F86B2150-9913-264F-9FEF-A80BB8C36C22}"/>
    <dgm:cxn modelId="{F807F260-498F-4105-90B0-FF99CC9D562B}" type="presOf" srcId="{1A16556A-4A0A-4AC0-BA55-2A58E15F93A9}" destId="{391892B7-30B7-4F7A-8F61-247BD1784957}" srcOrd="0" destOrd="2" presId="urn:microsoft.com/office/officeart/2005/8/layout/hList1"/>
    <dgm:cxn modelId="{FC5F6942-79C4-4ED6-99EC-63496C3BF449}" srcId="{CEF49EBA-9A3F-4E9E-ACA3-E45765A831AE}" destId="{CAA2CC30-B501-4D89-BE35-4A990EF49618}" srcOrd="2" destOrd="0" parTransId="{FDEA792B-B72E-477C-B138-86AE57EB37FA}" sibTransId="{D26C0C0E-D5EA-4C7B-88DB-923CF73AF112}"/>
    <dgm:cxn modelId="{6D478C42-7F61-6C41-9CE6-EACFC0C1C002}" type="presOf" srcId="{7476709B-56F4-484A-B3EF-5B1826DF43F3}" destId="{4B187744-4B45-4628-80A2-452EC69E8428}" srcOrd="0" destOrd="1" presId="urn:microsoft.com/office/officeart/2005/8/layout/hList1"/>
    <dgm:cxn modelId="{B9104964-5FF0-4246-BE19-C00DCFFA74B5}" srcId="{2E7A2E44-11DB-42B1-BFDD-604DFF03E3E3}" destId="{DF20775B-1D29-4092-B301-6965981B3548}" srcOrd="0" destOrd="0" parTransId="{C55CC494-E750-4B8A-A5BC-8D2ABD8D457E}" sibTransId="{299EC0E2-B304-435B-A091-2CE91F4CB87F}"/>
    <dgm:cxn modelId="{886E2348-938B-9341-AF98-295CE865F898}" type="presOf" srcId="{B9F60A67-560B-3345-A605-D614F1F04AED}" destId="{391892B7-30B7-4F7A-8F61-247BD1784957}" srcOrd="0" destOrd="7" presId="urn:microsoft.com/office/officeart/2005/8/layout/hList1"/>
    <dgm:cxn modelId="{62C25749-AE53-464C-AA37-53B7AC58E13C}" type="presOf" srcId="{207EFB82-2B72-1D49-9162-F94E1A08C839}" destId="{391892B7-30B7-4F7A-8F61-247BD1784957}" srcOrd="0" destOrd="1" presId="urn:microsoft.com/office/officeart/2005/8/layout/hList1"/>
    <dgm:cxn modelId="{FF56FF4A-8A8F-4E40-8566-C02EA88D44BD}" srcId="{2E7A2E44-11DB-42B1-BFDD-604DFF03E3E3}" destId="{D6700288-1BEA-CF41-A90E-FB9891041561}" srcOrd="3" destOrd="0" parTransId="{1B5E6777-B63C-B04C-AA01-1B2C1CAFC43C}" sibTransId="{B6715ACE-6BAD-314D-8CD8-D34DE86508B7}"/>
    <dgm:cxn modelId="{DB4B304E-5D08-804B-A7FB-235AFCAC6907}" srcId="{CAA2CC30-B501-4D89-BE35-4A990EF49618}" destId="{195A1D4E-B9B9-334C-BAFE-D0120A98E333}" srcOrd="4" destOrd="0" parTransId="{4E813964-81EB-FB44-BFD2-0A1C8267B75E}" sibTransId="{DC22E5C6-43AE-1641-BCBD-130FAE14F3FA}"/>
    <dgm:cxn modelId="{EEF4DD70-B982-5F4F-AB2B-12878A3D0B42}" type="presOf" srcId="{A2749A43-4D31-6844-B331-FFD241392134}" destId="{15914202-C424-4671-A803-02B0B6D43882}" srcOrd="0" destOrd="6" presId="urn:microsoft.com/office/officeart/2005/8/layout/hList1"/>
    <dgm:cxn modelId="{EC0D7071-82BA-4B1D-9678-BA82C3C5A82B}" type="presOf" srcId="{EDD9A4AA-9E74-4ADB-B134-94DFA6C61FF9}" destId="{391892B7-30B7-4F7A-8F61-247BD1784957}" srcOrd="0" destOrd="5" presId="urn:microsoft.com/office/officeart/2005/8/layout/hList1"/>
    <dgm:cxn modelId="{F5131A57-E1B1-9644-9B9D-73E7620509DD}" srcId="{CAA2CC30-B501-4D89-BE35-4A990EF49618}" destId="{3E5C3CC5-7CB6-0744-BB9D-0DD5D8A8AE54}" srcOrd="3" destOrd="0" parTransId="{411DD8DA-E736-444D-9264-29D3932B3B19}" sibTransId="{D0055058-92C5-384A-AD1F-3B08E436DBB1}"/>
    <dgm:cxn modelId="{A5D28C82-D2F6-0046-8E27-4947C7C94DC9}" type="presOf" srcId="{A35C442B-76B4-3E40-91BB-185B765BDB38}" destId="{4B187744-4B45-4628-80A2-452EC69E8428}" srcOrd="0" destOrd="2" presId="urn:microsoft.com/office/officeart/2005/8/layout/hList1"/>
    <dgm:cxn modelId="{95FB8989-A5C8-4E9C-8569-A4B631C1A280}" type="presOf" srcId="{75FEF0AE-B79A-4620-9A49-CAFC3A18A1CD}" destId="{15914202-C424-4671-A803-02B0B6D43882}" srcOrd="0" destOrd="1" presId="urn:microsoft.com/office/officeart/2005/8/layout/hList1"/>
    <dgm:cxn modelId="{35A8058C-3465-C249-BDE5-718591E76510}" srcId="{2E7A2E44-11DB-42B1-BFDD-604DFF03E3E3}" destId="{952284E9-7676-6F4E-9F9A-7408EC30AC15}" srcOrd="5" destOrd="0" parTransId="{1DF62C5C-57AC-EC4D-B0A3-F87E34D1CB40}" sibTransId="{2441A576-04DD-9A42-8E96-A590A040C25A}"/>
    <dgm:cxn modelId="{C46DAA8D-D08B-C043-9F99-5100AEF4A3BF}" srcId="{2E7A2E44-11DB-42B1-BFDD-604DFF03E3E3}" destId="{1DB0D78E-66BC-8440-8082-F30399F23BE8}" srcOrd="7" destOrd="0" parTransId="{B34CDE48-7BF4-4542-9E98-C3C182526D53}" sibTransId="{537288A3-5120-5F4B-8D23-620A9C9A47E1}"/>
    <dgm:cxn modelId="{FF01378E-771F-4643-90D8-D4540EF62A8F}" srcId="{207EFB82-2B72-1D49-9162-F94E1A08C839}" destId="{1A16556A-4A0A-4AC0-BA55-2A58E15F93A9}" srcOrd="0" destOrd="0" parTransId="{02753C22-E3D5-43EA-A66F-B4FB54CCC5C2}" sibTransId="{6C36D3C8-C46F-4B5F-96A0-3281DEFABF72}"/>
    <dgm:cxn modelId="{03040D8F-FEE5-4BF8-B2C7-53F52CECE9FF}" srcId="{BE919AD8-CB0A-47CE-A012-622F109A0A49}" destId="{8B9FFB7F-B8F3-46E4-ABF5-FD5337924A6E}" srcOrd="5" destOrd="0" parTransId="{B2CDB338-4CB4-4C92-BAF1-3B0B76B52622}" sibTransId="{42C30410-6335-41A0-9095-A0789EB7B995}"/>
    <dgm:cxn modelId="{2C460A91-1767-49CF-8A70-7B4C336D755F}" type="presOf" srcId="{287E4719-B00A-4EB5-A89F-E22A014D816C}" destId="{15914202-C424-4671-A803-02B0B6D43882}" srcOrd="0" destOrd="2" presId="urn:microsoft.com/office/officeart/2005/8/layout/hList1"/>
    <dgm:cxn modelId="{3F277196-489B-4AA5-866A-DEDB81F2191B}" srcId="{BE919AD8-CB0A-47CE-A012-622F109A0A49}" destId="{D7BEDDF7-35A5-4284-922D-B7808BA4F349}" srcOrd="2" destOrd="0" parTransId="{294C0118-C5F1-447D-8E8A-988CC13BF4E8}" sibTransId="{6C16AF3B-AE1D-4258-A556-204E9018C9BD}"/>
    <dgm:cxn modelId="{6D106899-F274-40D7-8FA5-8C7586DC67C8}" type="presOf" srcId="{BE919AD8-CB0A-47CE-A012-622F109A0A49}" destId="{232D3604-7E13-474E-9F06-663F5B865665}" srcOrd="0" destOrd="0" presId="urn:microsoft.com/office/officeart/2005/8/layout/hList1"/>
    <dgm:cxn modelId="{500F959A-E3CB-1948-8F8B-67F2AB18211F}" type="presOf" srcId="{D15DA50F-9196-6249-AFDF-6878DC50F4F4}" destId="{15914202-C424-4671-A803-02B0B6D43882}" srcOrd="0" destOrd="4" presId="urn:microsoft.com/office/officeart/2005/8/layout/hList1"/>
    <dgm:cxn modelId="{80A1FB9B-837A-47E3-9D36-131BD965C351}" srcId="{2E7A2E44-11DB-42B1-BFDD-604DFF03E3E3}" destId="{287E4719-B00A-4EB5-A89F-E22A014D816C}" srcOrd="2" destOrd="0" parTransId="{0CBDBADC-A3ED-4D59-B9FD-C7100C88FA56}" sibTransId="{E6E31A1D-DBB9-44E2-B706-D3EFE9F6B88A}"/>
    <dgm:cxn modelId="{8E9F3CA1-3D47-411B-AB93-F7458BFED5C5}" srcId="{CEF49EBA-9A3F-4E9E-ACA3-E45765A831AE}" destId="{BE919AD8-CB0A-47CE-A012-622F109A0A49}" srcOrd="0" destOrd="0" parTransId="{E18B3561-F744-4781-84ED-1058449AE09B}" sibTransId="{FA506FF5-F7E0-47CA-AB42-CB324FA13B6B}"/>
    <dgm:cxn modelId="{0D0F6DA6-0E02-4764-A349-F4D5633DFAE9}" type="presOf" srcId="{DC528F0B-D96A-4A76-BF95-D907B1FB7B4F}" destId="{391892B7-30B7-4F7A-8F61-247BD1784957}" srcOrd="0" destOrd="0" presId="urn:microsoft.com/office/officeart/2005/8/layout/hList1"/>
    <dgm:cxn modelId="{9969E7B2-A608-324D-BD08-77DBE3DA392B}" srcId="{2E7A2E44-11DB-42B1-BFDD-604DFF03E3E3}" destId="{A2749A43-4D31-6844-B331-FFD241392134}" srcOrd="6" destOrd="0" parTransId="{B06981F5-BBD5-114B-908E-01C7BAC5E0C1}" sibTransId="{BC9134C4-BF97-1E4F-A22A-3456CBF19F58}"/>
    <dgm:cxn modelId="{FFBE85B3-0B6F-4278-ABF9-68C729EB062E}" srcId="{CEF49EBA-9A3F-4E9E-ACA3-E45765A831AE}" destId="{2E7A2E44-11DB-42B1-BFDD-604DFF03E3E3}" srcOrd="1" destOrd="0" parTransId="{067E8792-DAE6-41CD-9AF0-4BF8F8E53803}" sibTransId="{00B1D089-4C49-4847-BB03-9F6ABBE94A38}"/>
    <dgm:cxn modelId="{EE24D5BB-369C-F745-B3A2-305234B8744D}" srcId="{CAA2CC30-B501-4D89-BE35-4A990EF49618}" destId="{7476709B-56F4-484A-B3EF-5B1826DF43F3}" srcOrd="1" destOrd="0" parTransId="{B22AB8C6-3B13-414C-9BE4-6EFF29394F94}" sibTransId="{FFAF7F9B-DE8B-CF4B-9250-8AF6467DA44A}"/>
    <dgm:cxn modelId="{3057DBBE-1C89-445E-A1A5-AF43B268AA2A}" srcId="{BE919AD8-CB0A-47CE-A012-622F109A0A49}" destId="{D2282BAB-B1F2-43E2-8678-C1B8D5E0C605}" srcOrd="3" destOrd="0" parTransId="{40185DCB-1267-4FAD-B233-C7BDAD2CE0AD}" sibTransId="{9A478A1B-583E-4285-B178-5AB8BF053EEC}"/>
    <dgm:cxn modelId="{59E0A9C1-BF84-4E6D-BAAC-189CABD349D9}" type="presOf" srcId="{D2282BAB-B1F2-43E2-8678-C1B8D5E0C605}" destId="{391892B7-30B7-4F7A-8F61-247BD1784957}" srcOrd="0" destOrd="4" presId="urn:microsoft.com/office/officeart/2005/8/layout/hList1"/>
    <dgm:cxn modelId="{838303C8-A543-DF4B-A627-DB32B54BF40A}" srcId="{CAA2CC30-B501-4D89-BE35-4A990EF49618}" destId="{DE3930B6-CD6E-2D4D-8AF5-6850B2E2CA32}" srcOrd="5" destOrd="0" parTransId="{0D546854-0BBB-6C49-8EC1-73B1D77EDABA}" sibTransId="{7BC92663-A5B8-F24A-A459-F0302C8BE241}"/>
    <dgm:cxn modelId="{C9AC92CC-5DA8-4CE0-8857-0A95F1909305}" type="presOf" srcId="{CAA2CC30-B501-4D89-BE35-4A990EF49618}" destId="{5EE0ABB4-1D8C-498C-B2D6-E829A7BED688}" srcOrd="0" destOrd="0" presId="urn:microsoft.com/office/officeart/2005/8/layout/hList1"/>
    <dgm:cxn modelId="{405290D0-5C8D-FC42-931C-E103707B4E55}" srcId="{2E7A2E44-11DB-42B1-BFDD-604DFF03E3E3}" destId="{D15DA50F-9196-6249-AFDF-6878DC50F4F4}" srcOrd="4" destOrd="0" parTransId="{EF4AA990-D60B-8D4B-A227-F9354A9FBA78}" sibTransId="{ACEF5E89-1CAD-7042-A87C-E2E07941A417}"/>
    <dgm:cxn modelId="{E81323D8-0FA2-4932-8DBC-50BE0C0D69DE}" srcId="{BE919AD8-CB0A-47CE-A012-622F109A0A49}" destId="{EDD9A4AA-9E74-4ADB-B134-94DFA6C61FF9}" srcOrd="4" destOrd="0" parTransId="{DA03C92A-2A02-4607-AD5F-CBB28E82BA95}" sibTransId="{F5D6051C-5D7C-4F81-9589-5E0AB4B372B9}"/>
    <dgm:cxn modelId="{462F83D8-D3F7-4F87-AC28-E277C1A60D34}" srcId="{2E7A2E44-11DB-42B1-BFDD-604DFF03E3E3}" destId="{75FEF0AE-B79A-4620-9A49-CAFC3A18A1CD}" srcOrd="1" destOrd="0" parTransId="{FE60BAE2-A26C-4AFC-9D89-73104AFDEC3D}" sibTransId="{D9D7C6DD-B069-422F-98B7-4ACA151C3A06}"/>
    <dgm:cxn modelId="{469469E3-CBF0-7842-9E1F-52BA02E66ED4}" type="presOf" srcId="{195A1D4E-B9B9-334C-BAFE-D0120A98E333}" destId="{4B187744-4B45-4628-80A2-452EC69E8428}" srcOrd="0" destOrd="4" presId="urn:microsoft.com/office/officeart/2005/8/layout/hList1"/>
    <dgm:cxn modelId="{2C59C0EE-6F8E-44D2-9A79-71F58BF79B9C}" type="presOf" srcId="{8B9FFB7F-B8F3-46E4-ABF5-FD5337924A6E}" destId="{391892B7-30B7-4F7A-8F61-247BD1784957}" srcOrd="0" destOrd="6" presId="urn:microsoft.com/office/officeart/2005/8/layout/hList1"/>
    <dgm:cxn modelId="{615623A8-4271-41BD-8517-B09E9D4BE53B}" type="presParOf" srcId="{7D5AB81A-C5F6-49E6-88D9-336070C4BA9E}" destId="{8512BCA0-4042-4CB1-83AE-282D9F3857EA}" srcOrd="0" destOrd="0" presId="urn:microsoft.com/office/officeart/2005/8/layout/hList1"/>
    <dgm:cxn modelId="{0E3191CB-643B-4BC5-A827-E48EC04C4998}" type="presParOf" srcId="{8512BCA0-4042-4CB1-83AE-282D9F3857EA}" destId="{232D3604-7E13-474E-9F06-663F5B865665}" srcOrd="0" destOrd="0" presId="urn:microsoft.com/office/officeart/2005/8/layout/hList1"/>
    <dgm:cxn modelId="{E494C35E-5882-401D-94A2-44E9229E20D6}" type="presParOf" srcId="{8512BCA0-4042-4CB1-83AE-282D9F3857EA}" destId="{391892B7-30B7-4F7A-8F61-247BD1784957}" srcOrd="1" destOrd="0" presId="urn:microsoft.com/office/officeart/2005/8/layout/hList1"/>
    <dgm:cxn modelId="{BA026EBC-3CBE-4674-931A-7126174F8FDA}" type="presParOf" srcId="{7D5AB81A-C5F6-49E6-88D9-336070C4BA9E}" destId="{A9B52E92-8D46-4229-B2E1-8C382AD87C64}" srcOrd="1" destOrd="0" presId="urn:microsoft.com/office/officeart/2005/8/layout/hList1"/>
    <dgm:cxn modelId="{D49E9CA7-2D4D-4FA2-9499-2A949761BCB5}" type="presParOf" srcId="{7D5AB81A-C5F6-49E6-88D9-336070C4BA9E}" destId="{33AFD53F-E486-49F9-ADCD-294B5F2A642E}" srcOrd="2" destOrd="0" presId="urn:microsoft.com/office/officeart/2005/8/layout/hList1"/>
    <dgm:cxn modelId="{9B062134-1D0C-464D-821F-B08CFEB5E43C}" type="presParOf" srcId="{33AFD53F-E486-49F9-ADCD-294B5F2A642E}" destId="{01EEB09D-415A-4D75-A394-2BCC5988429A}" srcOrd="0" destOrd="0" presId="urn:microsoft.com/office/officeart/2005/8/layout/hList1"/>
    <dgm:cxn modelId="{76674ED3-FDA3-4B7B-AB7D-032CB0A26F40}" type="presParOf" srcId="{33AFD53F-E486-49F9-ADCD-294B5F2A642E}" destId="{15914202-C424-4671-A803-02B0B6D43882}" srcOrd="1" destOrd="0" presId="urn:microsoft.com/office/officeart/2005/8/layout/hList1"/>
    <dgm:cxn modelId="{D130B36C-48AD-45C7-AFAB-35DB28C1C9BF}" type="presParOf" srcId="{7D5AB81A-C5F6-49E6-88D9-336070C4BA9E}" destId="{DDC0CE35-77D9-4B96-B88C-2EFA100A4260}" srcOrd="3" destOrd="0" presId="urn:microsoft.com/office/officeart/2005/8/layout/hList1"/>
    <dgm:cxn modelId="{0B041BAB-BCA8-4741-BEE7-42C9BB7CFD0F}" type="presParOf" srcId="{7D5AB81A-C5F6-49E6-88D9-336070C4BA9E}" destId="{43CA5633-B9E4-4072-96A7-6BD71ECB215B}" srcOrd="4" destOrd="0" presId="urn:microsoft.com/office/officeart/2005/8/layout/hList1"/>
    <dgm:cxn modelId="{462F57E9-A2A2-4F2D-AB5A-9425EDCDA806}" type="presParOf" srcId="{43CA5633-B9E4-4072-96A7-6BD71ECB215B}" destId="{5EE0ABB4-1D8C-498C-B2D6-E829A7BED688}" srcOrd="0" destOrd="0" presId="urn:microsoft.com/office/officeart/2005/8/layout/hList1"/>
    <dgm:cxn modelId="{63E367B4-72D4-4272-BB99-89B19BE95D36}" type="presParOf" srcId="{43CA5633-B9E4-4072-96A7-6BD71ECB215B}" destId="{4B187744-4B45-4628-80A2-452EC69E842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3604-7E13-474E-9F06-663F5B865665}">
      <dsp:nvSpPr>
        <dsp:cNvPr id="0" name=""/>
        <dsp:cNvSpPr/>
      </dsp:nvSpPr>
      <dsp:spPr>
        <a:xfrm>
          <a:off x="76209" y="0"/>
          <a:ext cx="3497420" cy="69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Path 1: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Only the “Top” Prospects </a:t>
          </a:r>
        </a:p>
      </dsp:txBody>
      <dsp:txXfrm>
        <a:off x="110030" y="33821"/>
        <a:ext cx="3429778" cy="625175"/>
      </dsp:txXfrm>
    </dsp:sp>
    <dsp:sp modelId="{391892B7-30B7-4F7A-8F61-247BD1784957}">
      <dsp:nvSpPr>
        <dsp:cNvPr id="0" name=""/>
        <dsp:cNvSpPr/>
      </dsp:nvSpPr>
      <dsp:spPr>
        <a:xfrm>
          <a:off x="16" y="958116"/>
          <a:ext cx="3497420" cy="2822262"/>
        </a:xfrm>
        <a:prstGeom prst="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Pros: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Lower Capital Cost 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Maximizes return per dollar spent on conversion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Lower Risk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Cons: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Market Influence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16" y="958116"/>
        <a:ext cx="3497420" cy="2822262"/>
      </dsp:txXfrm>
    </dsp:sp>
    <dsp:sp modelId="{01EEB09D-415A-4D75-A394-2BCC5988429A}">
      <dsp:nvSpPr>
        <dsp:cNvPr id="0" name=""/>
        <dsp:cNvSpPr/>
      </dsp:nvSpPr>
      <dsp:spPr>
        <a:xfrm>
          <a:off x="4114785" y="0"/>
          <a:ext cx="3497420" cy="69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Path 2: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All Prospects Over Threshold </a:t>
          </a:r>
        </a:p>
      </dsp:txBody>
      <dsp:txXfrm>
        <a:off x="4148606" y="33821"/>
        <a:ext cx="3429778" cy="625175"/>
      </dsp:txXfrm>
    </dsp:sp>
    <dsp:sp modelId="{15914202-C424-4671-A803-02B0B6D43882}">
      <dsp:nvSpPr>
        <dsp:cNvPr id="0" name=""/>
        <dsp:cNvSpPr/>
      </dsp:nvSpPr>
      <dsp:spPr>
        <a:xfrm>
          <a:off x="4038591" y="958116"/>
          <a:ext cx="3497420" cy="2822262"/>
        </a:xfrm>
        <a:prstGeom prst="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Pros: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Maximizes Return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Increased Diversity in Investment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Cons: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Higher start-up Cost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Increased Risk  </a:t>
          </a:r>
        </a:p>
      </dsp:txBody>
      <dsp:txXfrm>
        <a:off x="4038591" y="958116"/>
        <a:ext cx="3497420" cy="2822262"/>
      </dsp:txXfrm>
    </dsp:sp>
    <dsp:sp modelId="{5EE0ABB4-1D8C-498C-B2D6-E829A7BED688}">
      <dsp:nvSpPr>
        <dsp:cNvPr id="0" name=""/>
        <dsp:cNvSpPr/>
      </dsp:nvSpPr>
      <dsp:spPr>
        <a:xfrm>
          <a:off x="8077209" y="0"/>
          <a:ext cx="3497420" cy="692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Path 3: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Remain Long Term Only </a:t>
          </a:r>
        </a:p>
      </dsp:txBody>
      <dsp:txXfrm>
        <a:off x="8111030" y="33821"/>
        <a:ext cx="3429778" cy="625175"/>
      </dsp:txXfrm>
    </dsp:sp>
    <dsp:sp modelId="{4B187744-4B45-4628-80A2-452EC69E8428}">
      <dsp:nvSpPr>
        <dsp:cNvPr id="0" name=""/>
        <dsp:cNvSpPr/>
      </dsp:nvSpPr>
      <dsp:spPr>
        <a:xfrm>
          <a:off x="8153402" y="958116"/>
          <a:ext cx="3497420" cy="2822262"/>
        </a:xfrm>
        <a:prstGeom prst="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Pros: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Risk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Loss in Earning Potential of $3M +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Cons: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Reward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Increased Market Capture  </a:t>
          </a:r>
        </a:p>
      </dsp:txBody>
      <dsp:txXfrm>
        <a:off x="8153402" y="958116"/>
        <a:ext cx="3497420" cy="2822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18045" units="1/cm"/>
          <inkml:channelProperty channel="Y" name="resolution" value="35.52632" units="1/cm"/>
          <inkml:channelProperty channel="T" name="resolution" value="1" units="1/dev"/>
        </inkml:channelProperties>
      </inkml:inkSource>
      <inkml:timestamp xml:id="ts0" timeString="2021-03-24T00:28:23.534"/>
    </inkml:context>
    <inkml:brush xml:id="br0">
      <inkml:brushProperty name="width" value="0.05292" units="cm"/>
      <inkml:brushProperty name="height" value="0.05292" units="cm"/>
    </inkml:brush>
  </inkml:definitions>
  <iact:action type="add" startTime="7867">
    <iact:property name="dataType"/>
    <iact:actionData xml:id="d0">
      <inkml:trace xmlns:inkml="http://www.w3.org/2003/InkML" xml:id="stk0" contextRef="#ctx0" brushRef="#br0">9790 16126 0,'-132'22'66,"109"-22"-64,1 0-2,-44 23 8,44-23-6,-45 0 2,45 0-3,0 22 4,0-22-3,-23 0 2,23 0-3,-22 0 5,22 0-5,-45 0 1,45 0 4,0 0-5,-22 22 3,-1-22 2,-21 0 0,44 0-4,-22 0 3,-45 0 2,45 22 0,22-22-5,-45 0 3,1 0 10,-89 0-9,88 0 0,1 0 2,-23 0 0,1 0-3,65 0-3,-21 0 3,22 0-3,-45 0 3,-21 0 3,-1 0-1,67 0-6,-66-22 4,-1 22 5,-44-22-5,111 22-4,-22 0 4,-23 0 2,45 0-6,-44-22 5,-23 22 2,67 0-6,-45 0 2,45 0-3,-44 0 5,-23 0 1,1 0 0,-1 0 0,0 0 0,1-23 3,-45 23-7,89 0 5,-67 0-2,44 0 2,45 0-7,-44 0 6,44 0-6,-89 0 4,67 0 1,21 0-5,-65 0 6,66 0-6,-23 0 4,23 0-4,-66 0 6,-1 0-1,23 0 4,43 0-9,-87-22 3,43 22 2,1 0 2,-23 0-2,67-22-5,-22 22 7,22 0-7,-67 0 3,67 0 3,-67 0-1,45 0 2,22 0-7,-45 0 6,23 0-1,-22 0 3,-23 0-5,67 0 3,-67 0 1,23 0-2,-1 0 3,45 0-8,-44 0 3,21 0 3,-21 0 1,44 0-7,-22 22 4,21-22-4,1 0 5,-44 22 1,21-22 3,-21 23-6,44-23 3,-22 22-1,21-22 1,1 22 2,-22 0-3,22 0 0,0 0 2,0 1-2,-1-1 2,1 0-2,22 0 4,-22 0-6,22 0 3,-22-22 0,0 45 0,22-23 1,-22 0-2,22 22 3,-23-44-8,23 22 4,0 0 2,0 1 1,0-1-1,0 0 2,0 0-5,0 0 3,23 0-1,-23 1 0,44-1 3,-22 0-4,0-22 2,45 44 0,-23-44 0,-44 22-6,66-22 5,1 22 1,-1-22 3,45 0-6,-67 23 3,-21-23-6,43 22 4,-44-22-4,45 0 5,-45 0-5,66 0 7,23 0-3,-44 22 3,-45-22-7,44 0 4,-44 0-3,67 0 4,-1 0 1,-65 0-6,43 22 4,23-22 5,21 0-5,-43 0 1,-1 0 1,1 0 0,21 0 1,1 22-2,-67-22 1,0 22-6,45-22 5,-1 0 0,1 22 2,21-22-2,-44 0 5,67 0-7,-66 0 4,-23 0-7,44 0 3,-44 0-3,23 0 5,43 0 3,1 0-4,-67 0-3,22 0 4,-22 0-5,67 0 4,-23 0 2,23 0 0,-23-22 0,1 22 3,22 0-5,-45 0 1,-22 0-5,44 0 4,-21 0 3,-23 0-7,44 0 6,23-22-1,-45 22 1,-22 0-6,23 0 4,-23 0-4,22 0 5,-22 0-4,23 0 4,-23 0-5,44 0 4,1 0 5,21 0-6,-43 0 3,21 22 0,-44-22-6,45 0 5,-1 0 2,23 0-2,-23 0 1,-22 0 0,-21 0-6,43 0 4,-44 0-3,22 0 4,45 0 1,-23 0 2,-43 0-7,87 0 1,-65 0 4,43 0 0,-21 0-1,-45 0-5,22 0 7,67 0-2,-67-22 0,23 22 1,-1 0 0,1 0 0,-1-22 0,0 22 3,23 0-6,-67 0 3,45 0 0,-23 0-1,22 0 3,1 0-4,-23 0 2,23 0 1,-1 0-2,-22 0 1,23 0 1,-1 0 1,1 0-5,-23 0 3,0 0 0,1 0 0,-23 0-6,0 0 7,0 0-7,22-22 3,-22 22-3,23 0 5,-1-22 1,0 0 0,-21 22-6,-1 0 5,22-23 1,-22 1 3,0 22-9,23-22 1,-23 0 7,0 0-4,0 0 4,0 0-1,-22-1-2,22 1 1,-22 0-2,22 22 2,-22-22 0,0 0 0,23 0 3,-23-23-6,0 1 4,0 22-1,0 0-2,0 0 4,0-1-8,0 1 3,0 0 3,0-22 0,0 22 0,-23 0 1,1-23-2,-22 23 4,0 0-5,22 0 1,-23 0 1,23-1 0,-44 23 1,66-22-6,-45 22 2,1 0 3,22 0-6,-22-22 4,21 22-3,-21 0 4,-22 0 1,-23 0-1,23 0 4,44 0-8,-67 0 0,45 0 6,-23-22-1,1 22-1,44 0-4,-23-22 5,23 22-6,-44 0 3,21 0 3,1 0 0,22 0-6,0-22 5,-45 22 1,23 0 0,0 0 2,-1 0-5,23 0 4,0 0-7,0 0 5,0 0 0,-22 0 3,21 0-3,1 0 0,-22 0 2,22 22-1,-23 0 0,23-22 0,0 0-6,0 22 7,-44 0-4,43-22 5,1 22-8,0-22 4,0 23 1,0-23 4,0 0-4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EC444-603B-4F09-9A06-5917518DD9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72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D372E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3/23/2021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1.m4a"/><Relationship Id="rId7" Type="http://schemas.openxmlformats.org/officeDocument/2006/relationships/image" Target="../media/image16.png"/><Relationship Id="rId2" Type="http://schemas.microsoft.com/office/2007/relationships/media" Target="../media/media11.m4a"/><Relationship Id="rId1" Type="http://schemas.openxmlformats.org/officeDocument/2006/relationships/themeOverride" Target="../theme/themeOverride4.xml"/><Relationship Id="rId6" Type="http://schemas.microsoft.com/office/2011/relationships/inkAction" Target="../ink/inkAction1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audio" Target="../media/media6.m4a"/><Relationship Id="rId7" Type="http://schemas.openxmlformats.org/officeDocument/2006/relationships/diagramData" Target="../diagrams/data1.xml"/><Relationship Id="rId12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4.xml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audio" Target="../media/media8.m4a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microsoft.com/office/2007/relationships/media" Target="../media/media8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5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176359"/>
            <a:ext cx="9286875" cy="685800"/>
          </a:xfrm>
        </p:spPr>
        <p:txBody>
          <a:bodyPr>
            <a:normAutofit/>
          </a:bodyPr>
          <a:lstStyle/>
          <a:p>
            <a:r>
              <a:rPr lang="en-US" sz="3800" dirty="0"/>
              <a:t>Entering the Short-Term Rental Market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5600" y="5334000"/>
            <a:ext cx="5181599" cy="474836"/>
          </a:xfrm>
        </p:spPr>
        <p:txBody>
          <a:bodyPr/>
          <a:lstStyle/>
          <a:p>
            <a:pPr algn="r"/>
            <a:r>
              <a:rPr lang="en-US" dirty="0"/>
              <a:t>Recommendation &amp; Analysis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FC6FF0-1191-4372-8ECA-0DC7EE940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994">
        <p:fade/>
      </p:transition>
    </mc:Choice>
    <mc:Fallback>
      <p:transition spd="med" advTm="26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6862"/>
            <a:ext cx="10515600" cy="748350"/>
          </a:xfrm>
        </p:spPr>
        <p:txBody>
          <a:bodyPr>
            <a:normAutofit/>
          </a:bodyPr>
          <a:lstStyle/>
          <a:p>
            <a:r>
              <a:rPr lang="en-US" dirty="0"/>
              <a:t>Convertible Properties Count By Option </a:t>
            </a:r>
            <a:r>
              <a:rPr lang="en-US" dirty="0">
                <a:solidFill>
                  <a:schemeClr val="bg2">
                    <a:lumMod val="95000"/>
                    <a:lumOff val="5000"/>
                  </a:schemeClr>
                </a:solidFill>
              </a:rPr>
              <a:t>($500K)</a:t>
            </a:r>
          </a:p>
        </p:txBody>
      </p:sp>
      <p:graphicFrame>
        <p:nvGraphicFramePr>
          <p:cNvPr id="6" name="Content Placeholder 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378383"/>
              </p:ext>
            </p:extLst>
          </p:nvPr>
        </p:nvGraphicFramePr>
        <p:xfrm>
          <a:off x="838200" y="1825625"/>
          <a:ext cx="1019915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1C394AD-3EB7-4873-B82E-F114130D4D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42AABF-0067-4A4B-8064-F48248ED1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378">
        <p:fade/>
      </p:transition>
    </mc:Choice>
    <mc:Fallback>
      <p:transition spd="med" advTm="18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0523-9F53-4DA2-A409-2D75F869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0"/>
            <a:ext cx="8001000" cy="748350"/>
          </a:xfrm>
        </p:spPr>
        <p:txBody>
          <a:bodyPr/>
          <a:lstStyle/>
          <a:p>
            <a:r>
              <a:rPr lang="en-US" dirty="0"/>
              <a:t>Model Assumptions- Year End Metrics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3CB006-C5BC-4AC4-838C-E8516DBBD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119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F3D225-F501-492C-A53C-E6AB4E1E33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5880" y="5773680"/>
              <a:ext cx="2671920" cy="35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F3D225-F501-492C-A53C-E6AB4E1E33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520" y="5764320"/>
                <a:ext cx="2690640" cy="377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C7A8C6-74A4-4E63-A524-207B93A9DB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1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28132">
        <p:fade/>
      </p:transition>
    </mc:Choice>
    <mc:Fallback>
      <p:transition spd="med" advTm="28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During a Gold Rush – We Sell Shovels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193DE-8FEA-4242-B423-A4B344DEBCE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 responsible Change Agents, we navigate the changing strata of market environments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 safe investors, we do not rush into trends or chase the quick buck;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We establish long-term, Safe Investments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B907C6-617B-48C1-89A8-306F1BBE34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39639">
        <p:fade/>
      </p:transition>
    </mc:Choice>
    <mc:Fallback>
      <p:transition spd="med" advTm="39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3D53CE2-A678-7044-9194-894170618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8600" y="381000"/>
            <a:ext cx="9448800" cy="6858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Necessary Distinction </a:t>
            </a:r>
          </a:p>
          <a:p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918B0A3-D338-894D-9BEB-21B01E00F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54940"/>
              </p:ext>
            </p:extLst>
          </p:nvPr>
        </p:nvGraphicFramePr>
        <p:xfrm>
          <a:off x="711200" y="1371600"/>
          <a:ext cx="10566400" cy="411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83200">
                  <a:extLst>
                    <a:ext uri="{9D8B030D-6E8A-4147-A177-3AD203B41FA5}">
                      <a16:colId xmlns:a16="http://schemas.microsoft.com/office/drawing/2014/main" val="833892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878569432"/>
                    </a:ext>
                  </a:extLst>
                </a:gridCol>
              </a:tblGrid>
              <a:tr h="754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Change Agent 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Change Recipient 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97378043"/>
                  </a:ext>
                </a:extLst>
              </a:tr>
              <a:tr h="130267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Ready to Capitalize on Changing Market Environments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Victims of Changing Market Environments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66868"/>
                  </a:ext>
                </a:extLst>
              </a:tr>
              <a:tr h="75472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Innovators &amp; Trendsetters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Stuck Playing Catch-Up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19293"/>
                  </a:ext>
                </a:extLst>
              </a:tr>
              <a:tr h="130267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&amp; Creating New Technologies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Struggles to Keep up with New Technologies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92482"/>
                  </a:ext>
                </a:extLst>
              </a:tr>
            </a:tbl>
          </a:graphicData>
        </a:graphic>
      </p:graphicFrame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4F6CD59-FC1D-43C2-9202-91EF660B7B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006F40-6494-406C-8BBE-B3170F22D3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6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45642">
        <p:fade/>
      </p:transition>
    </mc:Choice>
    <mc:Fallback>
      <p:transition spd="med" advTm="45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C897E57-16E4-40DE-ABA5-352609B7F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Executive Summary &amp; Recommendation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Conversion Timeline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Analysis &amp; Limiting Assumptions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BEAD6C-1A55-4FA9-8F27-9F8A38BC0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914">
        <p:fade/>
      </p:transition>
    </mc:Choice>
    <mc:Fallback>
      <p:transition spd="med" advTm="17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5E72-254B-4812-9B0D-120853BF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4267200" cy="595950"/>
          </a:xfrm>
        </p:spPr>
        <p:txBody>
          <a:bodyPr/>
          <a:lstStyle/>
          <a:p>
            <a:r>
              <a:rPr lang="en-US" dirty="0"/>
              <a:t>Executive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ABBA-74C9-4AB1-99C7-567C5B0A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0515600" cy="4351338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entury Schoolbook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In spirit of Watershed’s operating philosophy of delivering exceptional client service, maintaining safe investment, and minimizing risk this analysis shows the following: </a:t>
            </a:r>
            <a:endParaRPr lang="en-US" sz="1400" dirty="0">
              <a:latin typeface="Century Schoolbook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entury Schoolbook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The current long-term rental model</a:t>
            </a:r>
            <a:r>
              <a:rPr lang="en-US" sz="1400" b="1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  <a:r>
              <a:rPr lang="en-US" sz="1400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. Most properties will continue to remain in the Long-Term Rental Marketspace</a:t>
            </a:r>
            <a:r>
              <a:rPr lang="en-US" sz="1100" b="1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1000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Note, further analysis ought to be done to </a:t>
            </a:r>
            <a:r>
              <a:rPr lang="en-US" sz="1000" i="1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z="1000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 long-term rents are optimized</a:t>
            </a:r>
            <a:r>
              <a:rPr lang="en-US" sz="1000" i="1" dirty="0">
                <a:effectLst/>
                <a:latin typeface="Century Schoolbook (Body)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endParaRPr lang="en-US" sz="1200" i="1" dirty="0">
              <a:latin typeface="Century Schoolbook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endParaRPr lang="en-US" sz="1200" i="1" dirty="0">
              <a:effectLst/>
              <a:latin typeface="Century Schoolbook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latin typeface="Century Schoolbook (Body)"/>
                <a:cs typeface="Times New Roman" panose="02020603050405020304" pitchFamily="18" charset="0"/>
              </a:rPr>
              <a:t>By converting properties that surpass the additional profitability requirement, even by conservative estimates, show that Watershed stands to gain tremendously from entering the short-term rental market. 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endParaRPr lang="en-US" sz="1400" dirty="0">
              <a:latin typeface="Century Schoolbook (Body)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400" dirty="0">
              <a:latin typeface="Century Schoolbook (Body)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latin typeface="Century Schoolbook (Body)"/>
                <a:cs typeface="Times New Roman" panose="02020603050405020304" pitchFamily="18" charset="0"/>
              </a:rPr>
              <a:t>In the set of “Profitable Properties”, there is a negative incremental gain for converting an additional property.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400" dirty="0">
                <a:latin typeface="Century Schoolbook (Body)"/>
                <a:cs typeface="Times New Roman" panose="02020603050405020304" pitchFamily="18" charset="0"/>
              </a:rPr>
              <a:t>	i.e., the appropriate year-end revenue metrics do not increase in linear proportionality to the required conversion 	year capital expenditure.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C14087F-BDF1-4EF2-B5E6-6F5AE84EC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2BC9F7-2005-4C79-A2DC-F793DBB3F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0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059">
        <p:fade/>
      </p:transition>
    </mc:Choice>
    <mc:Fallback>
      <p:transition spd="med" advTm="960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1200"/>
            <a:ext cx="3429000" cy="1905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Simplifying Assumptions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5DB7-9847-415E-86EA-50BBA35D5DFD}"/>
              </a:ext>
            </a:extLst>
          </p:cNvPr>
          <p:cNvSpPr txBox="1"/>
          <p:nvPr/>
        </p:nvSpPr>
        <p:spPr>
          <a:xfrm>
            <a:off x="152400" y="3868723"/>
            <a:ext cx="34290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600" kern="1200" dirty="0">
                <a:latin typeface="+mn-lt"/>
                <a:ea typeface="+mn-ea"/>
                <a:cs typeface="+mn-cs"/>
              </a:rPr>
              <a:t>As Agreed, several factors were </a:t>
            </a:r>
            <a:r>
              <a:rPr lang="en-US" sz="1600" u="sng" kern="1200" dirty="0">
                <a:latin typeface="+mn-lt"/>
                <a:ea typeface="+mn-ea"/>
                <a:cs typeface="+mn-cs"/>
              </a:rPr>
              <a:t>excluded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from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616B6E-0386-874D-81D8-6E95F6F9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04951"/>
              </p:ext>
            </p:extLst>
          </p:nvPr>
        </p:nvGraphicFramePr>
        <p:xfrm>
          <a:off x="5486400" y="304800"/>
          <a:ext cx="6252582" cy="5956398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{2D5ABB26-0587-4C30-8999-92F81FD0307C}</a:tableStyleId>
              </a:tblPr>
              <a:tblGrid>
                <a:gridCol w="3126291">
                  <a:extLst>
                    <a:ext uri="{9D8B030D-6E8A-4147-A177-3AD203B41FA5}">
                      <a16:colId xmlns:a16="http://schemas.microsoft.com/office/drawing/2014/main" val="1427561568"/>
                    </a:ext>
                  </a:extLst>
                </a:gridCol>
                <a:gridCol w="3126291">
                  <a:extLst>
                    <a:ext uri="{9D8B030D-6E8A-4147-A177-3AD203B41FA5}">
                      <a16:colId xmlns:a16="http://schemas.microsoft.com/office/drawing/2014/main" val="162623645"/>
                    </a:ext>
                  </a:extLst>
                </a:gridCol>
              </a:tblGrid>
              <a:tr h="997238">
                <a:tc>
                  <a:txBody>
                    <a:bodyPr/>
                    <a:lstStyle/>
                    <a:p>
                      <a:pPr algn="ctr"/>
                      <a:r>
                        <a:rPr lang="en-US" sz="2100" b="1" u="sng" cap="none" spc="0" dirty="0">
                          <a:solidFill>
                            <a:schemeClr val="bg1"/>
                          </a:solidFill>
                        </a:rPr>
                        <a:t>Assumption: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u="sng" cap="none" spc="0" dirty="0">
                          <a:solidFill>
                            <a:schemeClr val="bg1"/>
                          </a:solidFill>
                        </a:rPr>
                        <a:t>Reason: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826869"/>
                  </a:ext>
                </a:extLst>
              </a:tr>
              <a:tr h="1100018">
                <a:tc>
                  <a:txBody>
                    <a:bodyPr/>
                    <a:lstStyle/>
                    <a:p>
                      <a:r>
                        <a:rPr lang="en-US" sz="2100" b="0" cap="none" spc="0" dirty="0">
                          <a:solidFill>
                            <a:schemeClr val="bg1"/>
                          </a:solidFill>
                        </a:rPr>
                        <a:t>1. Weekly / Seasonal Changes in Prices &amp; Rates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cap="none" spc="0" dirty="0">
                          <a:solidFill>
                            <a:schemeClr val="bg1"/>
                          </a:solidFill>
                        </a:rPr>
                        <a:t>Instructions from Project Manager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950477"/>
                  </a:ext>
                </a:extLst>
              </a:tr>
              <a:tr h="1100018">
                <a:tc>
                  <a:txBody>
                    <a:bodyPr/>
                    <a:lstStyle/>
                    <a:p>
                      <a:r>
                        <a:rPr lang="en-US" sz="2100" cap="none" spc="0" dirty="0">
                          <a:solidFill>
                            <a:schemeClr val="bg1"/>
                          </a:solidFill>
                        </a:rPr>
                        <a:t>2. Promotions, Coupons, &amp; Special Events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>
                          <a:solidFill>
                            <a:schemeClr val="bg1"/>
                          </a:solidFill>
                        </a:rPr>
                        <a:t>Instructions from Property Manager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75931"/>
                  </a:ext>
                </a:extLst>
              </a:tr>
              <a:tr h="110001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3. Loss in Rental Income During Conversion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>
                          <a:solidFill>
                            <a:schemeClr val="bg1"/>
                          </a:solidFill>
                        </a:rPr>
                        <a:t>Instructions from Project Manager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224268"/>
                  </a:ext>
                </a:extLst>
              </a:tr>
              <a:tr h="1100018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4. Differences in Utility Rates Across Properties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>
                          <a:solidFill>
                            <a:schemeClr val="bg1"/>
                          </a:solidFill>
                        </a:rPr>
                        <a:t>Instructions from Watershed Financial Department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90518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F0266F-DF2A-4835-B8B0-3560E5EE5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4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882">
        <p:fade/>
      </p:transition>
    </mc:Choice>
    <mc:Fallback>
      <p:transition spd="med" advTm="40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4F8EA4C-7035-431A-AE91-3C1C02B09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3ACB461-1A99-4972-9B7A-3F00DCA8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9637"/>
            <a:ext cx="8077200" cy="672150"/>
          </a:xfrm>
        </p:spPr>
        <p:txBody>
          <a:bodyPr>
            <a:normAutofit/>
          </a:bodyPr>
          <a:lstStyle/>
          <a:p>
            <a:r>
              <a:rPr lang="en-US" dirty="0"/>
              <a:t>Conversion Options  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8EEF311-3E03-4D38-B616-D94E8A4D0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810525"/>
              </p:ext>
            </p:extLst>
          </p:nvPr>
        </p:nvGraphicFramePr>
        <p:xfrm>
          <a:off x="152400" y="1072174"/>
          <a:ext cx="11658600" cy="471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CD172A-6C06-4286-AAF1-41D045D19D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50566">
        <p:fade/>
      </p:transition>
    </mc:Choice>
    <mc:Fallback>
      <p:transition spd="med" advTm="50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5E72-254B-4812-9B0D-120853BF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4267200" cy="595950"/>
          </a:xfrm>
        </p:spPr>
        <p:txBody>
          <a:bodyPr/>
          <a:lstStyle/>
          <a:p>
            <a:r>
              <a:rPr lang="en-US" dirty="0"/>
              <a:t>Recommendation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ABBA-74C9-4AB1-99C7-567C5B0A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an Initial Conversion Capital of $500K*, I recommend the following: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Convert the Top 16 Most Promising Properties  </a:t>
            </a:r>
          </a:p>
          <a:p>
            <a:pPr lvl="1"/>
            <a:r>
              <a:rPr lang="en-US" dirty="0"/>
              <a:t>Build Ground Level Relationships with Short-Term Rental Market Sub-Contractors 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Keep the other 228 Properties as Long-Term Rentals </a:t>
            </a:r>
          </a:p>
          <a:p>
            <a:pPr lvl="1"/>
            <a:r>
              <a:rPr lang="en-US" dirty="0"/>
              <a:t>Re-analyze Convertibility at Current Leasing Term Ends </a:t>
            </a:r>
          </a:p>
          <a:p>
            <a:endParaRPr lang="en-US" dirty="0"/>
          </a:p>
          <a:p>
            <a:r>
              <a:rPr lang="en-US" dirty="0"/>
              <a:t>Data Gather &amp; Analyze Market Trends more Deeply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C14087F-BDF1-4EF2-B5E6-6F5AE84EC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8630" r="67215" b="12687"/>
          <a:stretch/>
        </p:blipFill>
        <p:spPr>
          <a:xfrm>
            <a:off x="11037356" y="-3926"/>
            <a:ext cx="1154644" cy="1059276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8F356-8487-F942-8BB4-9FFFD37E42EE}"/>
              </a:ext>
            </a:extLst>
          </p:cNvPr>
          <p:cNvSpPr txBox="1"/>
          <p:nvPr/>
        </p:nvSpPr>
        <p:spPr>
          <a:xfrm>
            <a:off x="5181600" y="6161522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*Note: Conversion of all “Profitable Short-Term Rentals is calculated to be $1.23 M</a:t>
            </a: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4308F0-1E5F-41FD-8525-A23FC4A21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6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308">
        <p:fade/>
      </p:transition>
    </mc:Choice>
    <mc:Fallback>
      <p:transition spd="med" advTm="19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55005-5D8A-4DE7-9C01-328430FC36FC}"/>
              </a:ext>
            </a:extLst>
          </p:cNvPr>
          <p:cNvGrpSpPr/>
          <p:nvPr/>
        </p:nvGrpSpPr>
        <p:grpSpPr>
          <a:xfrm>
            <a:off x="510336" y="2049463"/>
            <a:ext cx="10515594" cy="2759074"/>
            <a:chOff x="838200" y="2819399"/>
            <a:chExt cx="10515594" cy="367347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7058C052-62E4-4E83-AD95-79DB24F66E5D}"/>
                </a:ext>
              </a:extLst>
            </p:cNvPr>
            <p:cNvSpPr/>
            <p:nvPr/>
          </p:nvSpPr>
          <p:spPr>
            <a:xfrm>
              <a:off x="838200" y="2819399"/>
              <a:ext cx="10515594" cy="3673473"/>
            </a:xfrm>
            <a:prstGeom prst="rightArrow">
              <a:avLst>
                <a:gd name="adj1" fmla="val 50000"/>
                <a:gd name="adj2" fmla="val 56560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E088E0-80E6-4F0F-A258-0F945AEA3542}"/>
                </a:ext>
              </a:extLst>
            </p:cNvPr>
            <p:cNvSpPr/>
            <p:nvPr/>
          </p:nvSpPr>
          <p:spPr>
            <a:xfrm>
              <a:off x="1535022" y="4187903"/>
              <a:ext cx="1491607" cy="930269"/>
            </a:xfrm>
            <a:custGeom>
              <a:avLst/>
              <a:gdLst>
                <a:gd name="connsiteX0" fmla="*/ 0 w 1491607"/>
                <a:gd name="connsiteY0" fmla="*/ 155048 h 930270"/>
                <a:gd name="connsiteX1" fmla="*/ 155048 w 1491607"/>
                <a:gd name="connsiteY1" fmla="*/ 0 h 930270"/>
                <a:gd name="connsiteX2" fmla="*/ 1336559 w 1491607"/>
                <a:gd name="connsiteY2" fmla="*/ 0 h 930270"/>
                <a:gd name="connsiteX3" fmla="*/ 1491607 w 1491607"/>
                <a:gd name="connsiteY3" fmla="*/ 155048 h 930270"/>
                <a:gd name="connsiteX4" fmla="*/ 1491607 w 1491607"/>
                <a:gd name="connsiteY4" fmla="*/ 775222 h 930270"/>
                <a:gd name="connsiteX5" fmla="*/ 1336559 w 1491607"/>
                <a:gd name="connsiteY5" fmla="*/ 930270 h 930270"/>
                <a:gd name="connsiteX6" fmla="*/ 155048 w 1491607"/>
                <a:gd name="connsiteY6" fmla="*/ 930270 h 930270"/>
                <a:gd name="connsiteX7" fmla="*/ 0 w 1491607"/>
                <a:gd name="connsiteY7" fmla="*/ 775222 h 930270"/>
                <a:gd name="connsiteX8" fmla="*/ 0 w 1491607"/>
                <a:gd name="connsiteY8" fmla="*/ 155048 h 93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1607" h="930270">
                  <a:moveTo>
                    <a:pt x="0" y="155048"/>
                  </a:moveTo>
                  <a:cubicBezTo>
                    <a:pt x="0" y="69417"/>
                    <a:pt x="69417" y="0"/>
                    <a:pt x="155048" y="0"/>
                  </a:cubicBezTo>
                  <a:lnTo>
                    <a:pt x="1336559" y="0"/>
                  </a:lnTo>
                  <a:cubicBezTo>
                    <a:pt x="1422190" y="0"/>
                    <a:pt x="1491607" y="69417"/>
                    <a:pt x="1491607" y="155048"/>
                  </a:cubicBezTo>
                  <a:lnTo>
                    <a:pt x="1491607" y="775222"/>
                  </a:lnTo>
                  <a:cubicBezTo>
                    <a:pt x="1491607" y="860853"/>
                    <a:pt x="1422190" y="930270"/>
                    <a:pt x="1336559" y="930270"/>
                  </a:cubicBezTo>
                  <a:lnTo>
                    <a:pt x="155048" y="930270"/>
                  </a:lnTo>
                  <a:cubicBezTo>
                    <a:pt x="69417" y="930270"/>
                    <a:pt x="0" y="860853"/>
                    <a:pt x="0" y="775222"/>
                  </a:cubicBezTo>
                  <a:lnTo>
                    <a:pt x="0" y="155048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752" tIns="98752" rIns="98752" bIns="98752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Phase 1: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/>
                <a:t>Identify &amp; Convert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527968-02D2-49D9-A543-EF6B1C117960}"/>
                </a:ext>
              </a:extLst>
            </p:cNvPr>
            <p:cNvSpPr/>
            <p:nvPr/>
          </p:nvSpPr>
          <p:spPr>
            <a:xfrm>
              <a:off x="3672636" y="4187903"/>
              <a:ext cx="1491607" cy="930269"/>
            </a:xfrm>
            <a:custGeom>
              <a:avLst/>
              <a:gdLst>
                <a:gd name="connsiteX0" fmla="*/ 0 w 1491607"/>
                <a:gd name="connsiteY0" fmla="*/ 155048 h 930270"/>
                <a:gd name="connsiteX1" fmla="*/ 155048 w 1491607"/>
                <a:gd name="connsiteY1" fmla="*/ 0 h 930270"/>
                <a:gd name="connsiteX2" fmla="*/ 1336559 w 1491607"/>
                <a:gd name="connsiteY2" fmla="*/ 0 h 930270"/>
                <a:gd name="connsiteX3" fmla="*/ 1491607 w 1491607"/>
                <a:gd name="connsiteY3" fmla="*/ 155048 h 930270"/>
                <a:gd name="connsiteX4" fmla="*/ 1491607 w 1491607"/>
                <a:gd name="connsiteY4" fmla="*/ 775222 h 930270"/>
                <a:gd name="connsiteX5" fmla="*/ 1336559 w 1491607"/>
                <a:gd name="connsiteY5" fmla="*/ 930270 h 930270"/>
                <a:gd name="connsiteX6" fmla="*/ 155048 w 1491607"/>
                <a:gd name="connsiteY6" fmla="*/ 930270 h 930270"/>
                <a:gd name="connsiteX7" fmla="*/ 0 w 1491607"/>
                <a:gd name="connsiteY7" fmla="*/ 775222 h 930270"/>
                <a:gd name="connsiteX8" fmla="*/ 0 w 1491607"/>
                <a:gd name="connsiteY8" fmla="*/ 155048 h 93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1607" h="930270">
                  <a:moveTo>
                    <a:pt x="0" y="155048"/>
                  </a:moveTo>
                  <a:cubicBezTo>
                    <a:pt x="0" y="69417"/>
                    <a:pt x="69417" y="0"/>
                    <a:pt x="155048" y="0"/>
                  </a:cubicBezTo>
                  <a:lnTo>
                    <a:pt x="1336559" y="0"/>
                  </a:lnTo>
                  <a:cubicBezTo>
                    <a:pt x="1422190" y="0"/>
                    <a:pt x="1491607" y="69417"/>
                    <a:pt x="1491607" y="155048"/>
                  </a:cubicBezTo>
                  <a:lnTo>
                    <a:pt x="1491607" y="775222"/>
                  </a:lnTo>
                  <a:cubicBezTo>
                    <a:pt x="1491607" y="860853"/>
                    <a:pt x="1422190" y="930270"/>
                    <a:pt x="1336559" y="930270"/>
                  </a:cubicBezTo>
                  <a:lnTo>
                    <a:pt x="155048" y="930270"/>
                  </a:lnTo>
                  <a:cubicBezTo>
                    <a:pt x="69417" y="930270"/>
                    <a:pt x="0" y="860853"/>
                    <a:pt x="0" y="775222"/>
                  </a:cubicBezTo>
                  <a:lnTo>
                    <a:pt x="0" y="155048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752" tIns="98752" rIns="98752" bIns="98752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Phase 2: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/>
                <a:t>Further Data Gathering 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7D91D3-111C-4420-A2A9-9EDFB399A88C}"/>
                </a:ext>
              </a:extLst>
            </p:cNvPr>
            <p:cNvSpPr/>
            <p:nvPr/>
          </p:nvSpPr>
          <p:spPr>
            <a:xfrm>
              <a:off x="5810250" y="4177335"/>
              <a:ext cx="1491607" cy="930269"/>
            </a:xfrm>
            <a:custGeom>
              <a:avLst/>
              <a:gdLst>
                <a:gd name="connsiteX0" fmla="*/ 0 w 1491607"/>
                <a:gd name="connsiteY0" fmla="*/ 155048 h 930270"/>
                <a:gd name="connsiteX1" fmla="*/ 155048 w 1491607"/>
                <a:gd name="connsiteY1" fmla="*/ 0 h 930270"/>
                <a:gd name="connsiteX2" fmla="*/ 1336559 w 1491607"/>
                <a:gd name="connsiteY2" fmla="*/ 0 h 930270"/>
                <a:gd name="connsiteX3" fmla="*/ 1491607 w 1491607"/>
                <a:gd name="connsiteY3" fmla="*/ 155048 h 930270"/>
                <a:gd name="connsiteX4" fmla="*/ 1491607 w 1491607"/>
                <a:gd name="connsiteY4" fmla="*/ 775222 h 930270"/>
                <a:gd name="connsiteX5" fmla="*/ 1336559 w 1491607"/>
                <a:gd name="connsiteY5" fmla="*/ 930270 h 930270"/>
                <a:gd name="connsiteX6" fmla="*/ 155048 w 1491607"/>
                <a:gd name="connsiteY6" fmla="*/ 930270 h 930270"/>
                <a:gd name="connsiteX7" fmla="*/ 0 w 1491607"/>
                <a:gd name="connsiteY7" fmla="*/ 775222 h 930270"/>
                <a:gd name="connsiteX8" fmla="*/ 0 w 1491607"/>
                <a:gd name="connsiteY8" fmla="*/ 155048 h 93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1607" h="930270">
                  <a:moveTo>
                    <a:pt x="0" y="155048"/>
                  </a:moveTo>
                  <a:cubicBezTo>
                    <a:pt x="0" y="69417"/>
                    <a:pt x="69417" y="0"/>
                    <a:pt x="155048" y="0"/>
                  </a:cubicBezTo>
                  <a:lnTo>
                    <a:pt x="1336559" y="0"/>
                  </a:lnTo>
                  <a:cubicBezTo>
                    <a:pt x="1422190" y="0"/>
                    <a:pt x="1491607" y="69417"/>
                    <a:pt x="1491607" y="155048"/>
                  </a:cubicBezTo>
                  <a:lnTo>
                    <a:pt x="1491607" y="775222"/>
                  </a:lnTo>
                  <a:cubicBezTo>
                    <a:pt x="1491607" y="860853"/>
                    <a:pt x="1422190" y="930270"/>
                    <a:pt x="1336559" y="930270"/>
                  </a:cubicBezTo>
                  <a:lnTo>
                    <a:pt x="155048" y="930270"/>
                  </a:lnTo>
                  <a:cubicBezTo>
                    <a:pt x="69417" y="930270"/>
                    <a:pt x="0" y="860853"/>
                    <a:pt x="0" y="775222"/>
                  </a:cubicBezTo>
                  <a:lnTo>
                    <a:pt x="0" y="155048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752" tIns="98752" rIns="98752" bIns="98752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Phase 3: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/>
                <a:t>Marketing      Boosts 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3F7534-9477-44A5-B4C7-98EACB5B32AE}"/>
                </a:ext>
              </a:extLst>
            </p:cNvPr>
            <p:cNvSpPr/>
            <p:nvPr/>
          </p:nvSpPr>
          <p:spPr>
            <a:xfrm>
              <a:off x="7947864" y="4190016"/>
              <a:ext cx="1491607" cy="930269"/>
            </a:xfrm>
            <a:custGeom>
              <a:avLst/>
              <a:gdLst>
                <a:gd name="connsiteX0" fmla="*/ 0 w 1491607"/>
                <a:gd name="connsiteY0" fmla="*/ 155048 h 930270"/>
                <a:gd name="connsiteX1" fmla="*/ 155048 w 1491607"/>
                <a:gd name="connsiteY1" fmla="*/ 0 h 930270"/>
                <a:gd name="connsiteX2" fmla="*/ 1336559 w 1491607"/>
                <a:gd name="connsiteY2" fmla="*/ 0 h 930270"/>
                <a:gd name="connsiteX3" fmla="*/ 1491607 w 1491607"/>
                <a:gd name="connsiteY3" fmla="*/ 155048 h 930270"/>
                <a:gd name="connsiteX4" fmla="*/ 1491607 w 1491607"/>
                <a:gd name="connsiteY4" fmla="*/ 775222 h 930270"/>
                <a:gd name="connsiteX5" fmla="*/ 1336559 w 1491607"/>
                <a:gd name="connsiteY5" fmla="*/ 930270 h 930270"/>
                <a:gd name="connsiteX6" fmla="*/ 155048 w 1491607"/>
                <a:gd name="connsiteY6" fmla="*/ 930270 h 930270"/>
                <a:gd name="connsiteX7" fmla="*/ 0 w 1491607"/>
                <a:gd name="connsiteY7" fmla="*/ 775222 h 930270"/>
                <a:gd name="connsiteX8" fmla="*/ 0 w 1491607"/>
                <a:gd name="connsiteY8" fmla="*/ 155048 h 93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1607" h="930270">
                  <a:moveTo>
                    <a:pt x="0" y="155048"/>
                  </a:moveTo>
                  <a:cubicBezTo>
                    <a:pt x="0" y="69417"/>
                    <a:pt x="69417" y="0"/>
                    <a:pt x="155048" y="0"/>
                  </a:cubicBezTo>
                  <a:lnTo>
                    <a:pt x="1336559" y="0"/>
                  </a:lnTo>
                  <a:cubicBezTo>
                    <a:pt x="1422190" y="0"/>
                    <a:pt x="1491607" y="69417"/>
                    <a:pt x="1491607" y="155048"/>
                  </a:cubicBezTo>
                  <a:lnTo>
                    <a:pt x="1491607" y="775222"/>
                  </a:lnTo>
                  <a:cubicBezTo>
                    <a:pt x="1491607" y="860853"/>
                    <a:pt x="1422190" y="930270"/>
                    <a:pt x="1336559" y="930270"/>
                  </a:cubicBezTo>
                  <a:lnTo>
                    <a:pt x="155048" y="930270"/>
                  </a:lnTo>
                  <a:cubicBezTo>
                    <a:pt x="69417" y="930270"/>
                    <a:pt x="0" y="860853"/>
                    <a:pt x="0" y="775222"/>
                  </a:cubicBezTo>
                  <a:lnTo>
                    <a:pt x="0" y="155048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752" tIns="98752" rIns="98752" bIns="98752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Phase 4: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/>
                <a:t>Salvage &amp; Reinvest</a:t>
              </a:r>
            </a:p>
          </p:txBody>
        </p:sp>
      </p:grpSp>
      <p:pic>
        <p:nvPicPr>
          <p:cNvPr id="31" name="Graphic 30" descr="Magnifying glass with solid fill">
            <a:extLst>
              <a:ext uri="{FF2B5EF4-FFF2-40B4-BE49-F238E27FC236}">
                <a16:creationId xmlns:a16="http://schemas.microsoft.com/office/drawing/2014/main" id="{2D91F69D-B79B-41F0-AB4E-C91323965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069345" y="3216805"/>
            <a:ext cx="666833" cy="568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D82A3-4591-4080-84D1-D9A92825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7010400" cy="748350"/>
          </a:xfrm>
        </p:spPr>
        <p:txBody>
          <a:bodyPr/>
          <a:lstStyle/>
          <a:p>
            <a:r>
              <a:rPr lang="en-US" dirty="0"/>
              <a:t>Conversion Approach &amp; Timeline </a:t>
            </a:r>
          </a:p>
        </p:txBody>
      </p:sp>
      <p:pic>
        <p:nvPicPr>
          <p:cNvPr id="33" name="Graphic 32" descr="Database with solid fill">
            <a:extLst>
              <a:ext uri="{FF2B5EF4-FFF2-40B4-BE49-F238E27FC236}">
                <a16:creationId xmlns:a16="http://schemas.microsoft.com/office/drawing/2014/main" id="{AE5EEE01-EF48-41D6-B0EC-61AA8B919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2358" y="3257550"/>
            <a:ext cx="641680" cy="568746"/>
          </a:xfrm>
          <a:prstGeom prst="rect">
            <a:avLst/>
          </a:prstGeom>
        </p:spPr>
      </p:pic>
      <p:pic>
        <p:nvPicPr>
          <p:cNvPr id="41" name="Graphic 40" descr="Marketing with solid fill">
            <a:extLst>
              <a:ext uri="{FF2B5EF4-FFF2-40B4-BE49-F238E27FC236}">
                <a16:creationId xmlns:a16="http://schemas.microsoft.com/office/drawing/2014/main" id="{F6919110-21AF-45D8-B377-99AD5C546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6451" y="3257549"/>
            <a:ext cx="641681" cy="568747"/>
          </a:xfrm>
          <a:prstGeom prst="rect">
            <a:avLst/>
          </a:prstGeom>
        </p:spPr>
      </p:pic>
      <p:pic>
        <p:nvPicPr>
          <p:cNvPr id="43" name="Graphic 42" descr="Circles with arrows with solid fill">
            <a:extLst>
              <a:ext uri="{FF2B5EF4-FFF2-40B4-BE49-F238E27FC236}">
                <a16:creationId xmlns:a16="http://schemas.microsoft.com/office/drawing/2014/main" id="{BA01F2E4-BACD-4E60-92D4-43565E05D3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99820" y="3257549"/>
            <a:ext cx="641681" cy="568747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B2864D4D-7D59-444D-B5A0-F4444A0CB1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11568" y="2961535"/>
            <a:ext cx="914400" cy="914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809E86-0456-435E-91E4-5B4027DDFA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1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38838">
        <p:fade/>
      </p:transition>
    </mc:Choice>
    <mc:Fallback>
      <p:transition spd="med" advTm="38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1200"/>
            <a:ext cx="3429000" cy="1905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Model  Assumptions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5DB7-9847-415E-86EA-50BBA35D5DFD}"/>
              </a:ext>
            </a:extLst>
          </p:cNvPr>
          <p:cNvSpPr txBox="1"/>
          <p:nvPr/>
        </p:nvSpPr>
        <p:spPr>
          <a:xfrm>
            <a:off x="152400" y="3868723"/>
            <a:ext cx="34290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600" kern="1200" dirty="0">
                <a:latin typeface="+mn-lt"/>
                <a:ea typeface="+mn-ea"/>
                <a:cs typeface="+mn-cs"/>
              </a:rPr>
              <a:t>These are the relevant financial assumptions for costs included in my model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4A1B3C-DD24-404E-B0E2-9D1EECAD5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213240"/>
              </p:ext>
            </p:extLst>
          </p:nvPr>
        </p:nvGraphicFramePr>
        <p:xfrm>
          <a:off x="3581400" y="105508"/>
          <a:ext cx="8229600" cy="6066693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{2D5ABB26-0587-4C30-8999-92F81FD0307C}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2812185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50896247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22229823"/>
                    </a:ext>
                  </a:extLst>
                </a:gridCol>
              </a:tblGrid>
              <a:tr h="1017122">
                <a:tc>
                  <a:txBody>
                    <a:bodyPr/>
                    <a:lstStyle/>
                    <a:p>
                      <a:pPr algn="ctr"/>
                      <a:r>
                        <a:rPr lang="en-US" sz="2100" b="1" u="sng" cap="none" spc="0" dirty="0">
                          <a:solidFill>
                            <a:schemeClr val="bg1"/>
                          </a:solidFill>
                        </a:rPr>
                        <a:t>Assumption: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u="sng" cap="none" spc="0" dirty="0">
                          <a:solidFill>
                            <a:schemeClr val="bg1"/>
                          </a:solidFill>
                        </a:rPr>
                        <a:t>Assumed Value: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u="sng" cap="none" spc="0" dirty="0">
                          <a:solidFill>
                            <a:schemeClr val="bg1"/>
                          </a:solidFill>
                        </a:rPr>
                        <a:t>Sensitivity </a:t>
                      </a:r>
                    </a:p>
                    <a:p>
                      <a:pPr algn="ctr"/>
                      <a:r>
                        <a:rPr lang="en-US" sz="2100" b="1" u="none" cap="none" spc="0" dirty="0">
                          <a:solidFill>
                            <a:schemeClr val="bg1"/>
                          </a:solidFill>
                        </a:rPr>
                        <a:t>Low / High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241402"/>
                  </a:ext>
                </a:extLst>
              </a:tr>
              <a:tr h="111824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Additional Profitability Threshold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$6,000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</a:rPr>
                        <a:t>$ 2,049 / $ 8,049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9956"/>
                  </a:ext>
                </a:extLst>
              </a:tr>
              <a:tr h="859834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Property Conversion              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      Cost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$30,000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$20,000 / $40,000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81789"/>
                  </a:ext>
                </a:extLst>
              </a:tr>
              <a:tr h="637876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Capital Depreciation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5 Years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3 / 7 Years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51556"/>
                  </a:ext>
                </a:extLst>
              </a:tr>
              <a:tr h="57893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Total Fees (%)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30%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20% / 40%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80474"/>
                  </a:ext>
                </a:extLst>
              </a:tr>
              <a:tr h="637876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Hospitality Charges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$100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$ 80 / $100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9353"/>
                  </a:ext>
                </a:extLst>
              </a:tr>
              <a:tr h="637876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Duration of Stay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3 Days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2 / 4 Days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409051"/>
                  </a:ext>
                </a:extLst>
              </a:tr>
              <a:tr h="57893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Utilities 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$300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bg1"/>
                          </a:solidFill>
                        </a:rPr>
                        <a:t>$ 150 / $ 450</a:t>
                      </a:r>
                    </a:p>
                  </a:txBody>
                  <a:tcPr marL="181786" marR="139835" marT="139835" marB="1398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55818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B1B55C-B29C-4D57-BEE3-03E29536D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388">
        <p:fade/>
      </p:transition>
    </mc:Choice>
    <mc:Fallback>
      <p:transition spd="med" advTm="283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tySketch">
    <a:dk1>
      <a:srgbClr val="3D372E"/>
    </a:dk1>
    <a:lt1>
      <a:sysClr val="window" lastClr="FFFFFF"/>
    </a:lt1>
    <a:dk2>
      <a:srgbClr val="000000"/>
    </a:dk2>
    <a:lt2>
      <a:srgbClr val="E0ECE1"/>
    </a:lt2>
    <a:accent1>
      <a:srgbClr val="B2D0B4"/>
    </a:accent1>
    <a:accent2>
      <a:srgbClr val="88A5BA"/>
    </a:accent2>
    <a:accent3>
      <a:srgbClr val="909F5F"/>
    </a:accent3>
    <a:accent4>
      <a:srgbClr val="C9A057"/>
    </a:accent4>
    <a:accent5>
      <a:srgbClr val="DA7D60"/>
    </a:accent5>
    <a:accent6>
      <a:srgbClr val="978975"/>
    </a:accent6>
    <a:hlink>
      <a:srgbClr val="C9A057"/>
    </a:hlink>
    <a:folHlink>
      <a:srgbClr val="978975"/>
    </a:folHlink>
  </a:clrScheme>
</a:themeOverride>
</file>

<file path=ppt/theme/themeOverride2.xml><?xml version="1.0" encoding="utf-8"?>
<a:themeOverride xmlns:a="http://schemas.openxmlformats.org/drawingml/2006/main">
  <a:clrScheme name="CitySketch">
    <a:dk1>
      <a:srgbClr val="3D372E"/>
    </a:dk1>
    <a:lt1>
      <a:sysClr val="window" lastClr="FFFFFF"/>
    </a:lt1>
    <a:dk2>
      <a:srgbClr val="000000"/>
    </a:dk2>
    <a:lt2>
      <a:srgbClr val="E0ECE1"/>
    </a:lt2>
    <a:accent1>
      <a:srgbClr val="B2D0B4"/>
    </a:accent1>
    <a:accent2>
      <a:srgbClr val="88A5BA"/>
    </a:accent2>
    <a:accent3>
      <a:srgbClr val="909F5F"/>
    </a:accent3>
    <a:accent4>
      <a:srgbClr val="C9A057"/>
    </a:accent4>
    <a:accent5>
      <a:srgbClr val="DA7D60"/>
    </a:accent5>
    <a:accent6>
      <a:srgbClr val="978975"/>
    </a:accent6>
    <a:hlink>
      <a:srgbClr val="C9A057"/>
    </a:hlink>
    <a:folHlink>
      <a:srgbClr val="978975"/>
    </a:folHlink>
  </a:clrScheme>
</a:themeOverride>
</file>

<file path=ppt/theme/themeOverride3.xml><?xml version="1.0" encoding="utf-8"?>
<a:themeOverride xmlns:a="http://schemas.openxmlformats.org/drawingml/2006/main">
  <a:clrScheme name="CitySketch">
    <a:dk1>
      <a:srgbClr val="3D372E"/>
    </a:dk1>
    <a:lt1>
      <a:sysClr val="window" lastClr="FFFFFF"/>
    </a:lt1>
    <a:dk2>
      <a:srgbClr val="000000"/>
    </a:dk2>
    <a:lt2>
      <a:srgbClr val="E0ECE1"/>
    </a:lt2>
    <a:accent1>
      <a:srgbClr val="B2D0B4"/>
    </a:accent1>
    <a:accent2>
      <a:srgbClr val="88A5BA"/>
    </a:accent2>
    <a:accent3>
      <a:srgbClr val="909F5F"/>
    </a:accent3>
    <a:accent4>
      <a:srgbClr val="C9A057"/>
    </a:accent4>
    <a:accent5>
      <a:srgbClr val="DA7D60"/>
    </a:accent5>
    <a:accent6>
      <a:srgbClr val="978975"/>
    </a:accent6>
    <a:hlink>
      <a:srgbClr val="C9A057"/>
    </a:hlink>
    <a:folHlink>
      <a:srgbClr val="978975"/>
    </a:folHlink>
  </a:clrScheme>
</a:themeOverride>
</file>

<file path=ppt/theme/themeOverride4.xml><?xml version="1.0" encoding="utf-8"?>
<a:themeOverride xmlns:a="http://schemas.openxmlformats.org/drawingml/2006/main">
  <a:clrScheme name="CitySketch">
    <a:dk1>
      <a:srgbClr val="3D372E"/>
    </a:dk1>
    <a:lt1>
      <a:sysClr val="window" lastClr="FFFFFF"/>
    </a:lt1>
    <a:dk2>
      <a:srgbClr val="000000"/>
    </a:dk2>
    <a:lt2>
      <a:srgbClr val="E0ECE1"/>
    </a:lt2>
    <a:accent1>
      <a:srgbClr val="B2D0B4"/>
    </a:accent1>
    <a:accent2>
      <a:srgbClr val="88A5BA"/>
    </a:accent2>
    <a:accent3>
      <a:srgbClr val="909F5F"/>
    </a:accent3>
    <a:accent4>
      <a:srgbClr val="C9A057"/>
    </a:accent4>
    <a:accent5>
      <a:srgbClr val="DA7D60"/>
    </a:accent5>
    <a:accent6>
      <a:srgbClr val="978975"/>
    </a:accent6>
    <a:hlink>
      <a:srgbClr val="C9A057"/>
    </a:hlink>
    <a:folHlink>
      <a:srgbClr val="978975"/>
    </a:folHlink>
  </a:clrScheme>
</a:themeOverride>
</file>

<file path=ppt/theme/themeOverride5.xml><?xml version="1.0" encoding="utf-8"?>
<a:themeOverride xmlns:a="http://schemas.openxmlformats.org/drawingml/2006/main">
  <a:clrScheme name="CitySketch">
    <a:dk1>
      <a:srgbClr val="3D372E"/>
    </a:dk1>
    <a:lt1>
      <a:sysClr val="window" lastClr="FFFFFF"/>
    </a:lt1>
    <a:dk2>
      <a:srgbClr val="000000"/>
    </a:dk2>
    <a:lt2>
      <a:srgbClr val="E0ECE1"/>
    </a:lt2>
    <a:accent1>
      <a:srgbClr val="B2D0B4"/>
    </a:accent1>
    <a:accent2>
      <a:srgbClr val="88A5BA"/>
    </a:accent2>
    <a:accent3>
      <a:srgbClr val="909F5F"/>
    </a:accent3>
    <a:accent4>
      <a:srgbClr val="C9A057"/>
    </a:accent4>
    <a:accent5>
      <a:srgbClr val="DA7D60"/>
    </a:accent5>
    <a:accent6>
      <a:srgbClr val="978975"/>
    </a:accent6>
    <a:hlink>
      <a:srgbClr val="C9A057"/>
    </a:hlink>
    <a:folHlink>
      <a:srgbClr val="97897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6811</TotalTime>
  <Words>586</Words>
  <Application>Microsoft Office PowerPoint</Application>
  <PresentationFormat>Widescreen</PresentationFormat>
  <Paragraphs>124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Century Schoolbook (Body)</vt:lpstr>
      <vt:lpstr>CITY SKETCH 16X9</vt:lpstr>
      <vt:lpstr>Entering the Short-Term Rental Market</vt:lpstr>
      <vt:lpstr>PowerPoint Presentation</vt:lpstr>
      <vt:lpstr>Agenda </vt:lpstr>
      <vt:lpstr>Executive Summary </vt:lpstr>
      <vt:lpstr>Simplifying Assumptions </vt:lpstr>
      <vt:lpstr>Conversion Options  </vt:lpstr>
      <vt:lpstr>Recommendation  </vt:lpstr>
      <vt:lpstr>Conversion Approach &amp; Timeline </vt:lpstr>
      <vt:lpstr>Model  Assumptions </vt:lpstr>
      <vt:lpstr>Convertible Properties Count By Option ($500K)</vt:lpstr>
      <vt:lpstr>Model Assumptions- Year End Metrics </vt:lpstr>
      <vt:lpstr>During a Gold Rush – We Sell Shovels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shiva prabhushankar</dc:creator>
  <cp:lastModifiedBy>shiva prabhushankar</cp:lastModifiedBy>
  <cp:revision>92</cp:revision>
  <dcterms:created xsi:type="dcterms:W3CDTF">2021-03-05T20:29:46Z</dcterms:created>
  <dcterms:modified xsi:type="dcterms:W3CDTF">2021-03-24T00:56:26Z</dcterms:modified>
</cp:coreProperties>
</file>